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1" r:id="rId3"/>
    <p:sldId id="263" r:id="rId4"/>
    <p:sldId id="260" r:id="rId5"/>
    <p:sldId id="264" r:id="rId6"/>
    <p:sldId id="267" r:id="rId7"/>
    <p:sldId id="266" r:id="rId8"/>
    <p:sldId id="268" r:id="rId9"/>
    <p:sldId id="269" r:id="rId10"/>
    <p:sldId id="288" r:id="rId11"/>
    <p:sldId id="270" r:id="rId12"/>
    <p:sldId id="271" r:id="rId13"/>
    <p:sldId id="284" r:id="rId14"/>
    <p:sldId id="290" r:id="rId15"/>
    <p:sldId id="283" r:id="rId16"/>
    <p:sldId id="287" r:id="rId17"/>
    <p:sldId id="289" r:id="rId18"/>
    <p:sldId id="272" r:id="rId19"/>
    <p:sldId id="275" r:id="rId20"/>
    <p:sldId id="285" r:id="rId21"/>
    <p:sldId id="274" r:id="rId22"/>
    <p:sldId id="282" r:id="rId23"/>
    <p:sldId id="277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F927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7" autoAdjust="0"/>
    <p:restoredTop sz="94660"/>
  </p:normalViewPr>
  <p:slideViewPr>
    <p:cSldViewPr>
      <p:cViewPr varScale="1">
        <p:scale>
          <a:sx n="109" d="100"/>
          <a:sy n="109" d="100"/>
        </p:scale>
        <p:origin x="166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AB9B2-217B-447B-9FC5-B760122BC502}" type="datetimeFigureOut">
              <a:rPr lang="ru-RU" smtClean="0"/>
              <a:pPr/>
              <a:t>30.12.2021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6883E-F86D-4577-8940-7E803BC37B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AB9B2-217B-447B-9FC5-B760122BC502}" type="datetimeFigureOut">
              <a:rPr lang="ru-RU" smtClean="0"/>
              <a:pPr/>
              <a:t>30.12.2021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6883E-F86D-4577-8940-7E803BC37B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AB9B2-217B-447B-9FC5-B760122BC502}" type="datetimeFigureOut">
              <a:rPr lang="ru-RU" smtClean="0"/>
              <a:pPr/>
              <a:t>30.12.2021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6883E-F86D-4577-8940-7E803BC37B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AB9B2-217B-447B-9FC5-B760122BC502}" type="datetimeFigureOut">
              <a:rPr lang="ru-RU" smtClean="0"/>
              <a:pPr/>
              <a:t>30.12.2021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6883E-F86D-4577-8940-7E803BC37B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AB9B2-217B-447B-9FC5-B760122BC502}" type="datetimeFigureOut">
              <a:rPr lang="ru-RU" smtClean="0"/>
              <a:pPr/>
              <a:t>30.12.2021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6883E-F86D-4577-8940-7E803BC37B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AB9B2-217B-447B-9FC5-B760122BC502}" type="datetimeFigureOut">
              <a:rPr lang="ru-RU" smtClean="0"/>
              <a:pPr/>
              <a:t>30.12.2021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6883E-F86D-4577-8940-7E803BC37B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AB9B2-217B-447B-9FC5-B760122BC502}" type="datetimeFigureOut">
              <a:rPr lang="ru-RU" smtClean="0"/>
              <a:pPr/>
              <a:t>30.12.2021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6883E-F86D-4577-8940-7E803BC37B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AB9B2-217B-447B-9FC5-B760122BC502}" type="datetimeFigureOut">
              <a:rPr lang="ru-RU" smtClean="0"/>
              <a:pPr/>
              <a:t>30.12.2021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6883E-F86D-4577-8940-7E803BC37B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AB9B2-217B-447B-9FC5-B760122BC502}" type="datetimeFigureOut">
              <a:rPr lang="ru-RU" smtClean="0"/>
              <a:pPr/>
              <a:t>30.12.2021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6883E-F86D-4577-8940-7E803BC37B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AB9B2-217B-447B-9FC5-B760122BC502}" type="datetimeFigureOut">
              <a:rPr lang="ru-RU" smtClean="0"/>
              <a:pPr/>
              <a:t>30.12.2021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6883E-F86D-4577-8940-7E803BC37B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AB9B2-217B-447B-9FC5-B760122BC502}" type="datetimeFigureOut">
              <a:rPr lang="ru-RU" smtClean="0"/>
              <a:pPr/>
              <a:t>30.12.2021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6883E-F86D-4577-8940-7E803BC37B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AB9B2-217B-447B-9FC5-B760122BC502}" type="datetimeFigureOut">
              <a:rPr lang="ru-RU" smtClean="0"/>
              <a:pPr/>
              <a:t>30.12.2021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C6883E-F86D-4577-8940-7E803BC37BE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2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.pn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7.jpeg"/><Relationship Id="rId7" Type="http://schemas.openxmlformats.org/officeDocument/2006/relationships/image" Target="../media/image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s017.radikal.ru/i410/1504/bb/eb3805fcd30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281" y="0"/>
            <a:ext cx="916528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3528" y="188640"/>
            <a:ext cx="856895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Муниципальное автономное дошкольное образовательное учреждение  </a:t>
            </a:r>
            <a:r>
              <a:rPr lang="ru-RU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/с № 186  города Тюмени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1196752"/>
            <a:ext cx="771839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тематическии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проект</a:t>
            </a:r>
            <a:endParaRPr lang="ru-RU" sz="3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«Питание и здоровье»</a:t>
            </a:r>
            <a:endParaRPr lang="ru-RU" sz="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71600" y="2924944"/>
            <a:ext cx="741682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8575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ЕГО  ВЕЛИЧЕСТВО  ЛУК</a:t>
            </a:r>
            <a:endParaRPr lang="ru-RU" sz="5400" b="1" cap="none" spc="0" dirty="0">
              <a:ln w="28575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5877272"/>
            <a:ext cx="784887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Проект выполнили: О.С. </a:t>
            </a:r>
            <a:r>
              <a:rPr lang="ru-RU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Гордиевская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- воспитатель,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Ю.А. </a:t>
            </a:r>
            <a:r>
              <a:rPr lang="ru-RU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Рыжкевич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– </a:t>
            </a:r>
            <a:r>
              <a:rPr lang="ru-RU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старгший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воспитатель, 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Picture 2" descr="https://thumbs.dreamstime.com/b/%D1%85%D0%B0%D1%80%D0%B0%D0%BA%D1%82%D0%B5%D1%80-%D0%BB%D1%83%D0%BA%D0%B0-%D1%88%D0%B0%D1%80%D0%B6%D0%B0-114662054.jpg"/>
          <p:cNvPicPr>
            <a:picLocks noChangeAspect="1" noChangeArrowheads="1"/>
          </p:cNvPicPr>
          <p:nvPr/>
        </p:nvPicPr>
        <p:blipFill>
          <a:blip r:embed="rId3" cstate="print"/>
          <a:srcRect l="21196" r="25189"/>
          <a:stretch>
            <a:fillRect/>
          </a:stretch>
        </p:blipFill>
        <p:spPr bwMode="auto">
          <a:xfrm>
            <a:off x="179512" y="1844824"/>
            <a:ext cx="864096" cy="1611677"/>
          </a:xfrm>
          <a:prstGeom prst="rect">
            <a:avLst/>
          </a:prstGeom>
          <a:noFill/>
        </p:spPr>
      </p:pic>
      <p:pic>
        <p:nvPicPr>
          <p:cNvPr id="9" name="Рисунок 8" descr="https://www.clipartmax.com/png/full/158-1581666_craft-fruits-and-vegetables-clipart-gif.png"/>
          <p:cNvPicPr/>
          <p:nvPr/>
        </p:nvPicPr>
        <p:blipFill>
          <a:blip r:embed="rId4" cstate="print"/>
          <a:srcRect l="6321"/>
          <a:stretch>
            <a:fillRect/>
          </a:stretch>
        </p:blipFill>
        <p:spPr bwMode="auto">
          <a:xfrm>
            <a:off x="3203848" y="3861048"/>
            <a:ext cx="136815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www.clipartmax.com/png/full/158-1581666_craft-fruits-and-vegetables-clipart-gif.png"/>
          <p:cNvPicPr/>
          <p:nvPr/>
        </p:nvPicPr>
        <p:blipFill>
          <a:blip r:embed="rId4" cstate="print"/>
          <a:srcRect l="6321"/>
          <a:stretch>
            <a:fillRect/>
          </a:stretch>
        </p:blipFill>
        <p:spPr bwMode="auto">
          <a:xfrm>
            <a:off x="7524328" y="3501008"/>
            <a:ext cx="136815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s://www.clipartmax.com/png/full/158-1581666_craft-fruits-and-vegetables-clipart-gif.png"/>
          <p:cNvPicPr/>
          <p:nvPr/>
        </p:nvPicPr>
        <p:blipFill>
          <a:blip r:embed="rId4" cstate="print"/>
          <a:srcRect l="6321" b="28571"/>
          <a:stretch>
            <a:fillRect/>
          </a:stretch>
        </p:blipFill>
        <p:spPr bwMode="auto">
          <a:xfrm>
            <a:off x="4644008" y="3645024"/>
            <a:ext cx="136815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s://www.clipartmax.com/png/full/158-1581666_craft-fruits-and-vegetables-clipart-gif.png"/>
          <p:cNvPicPr/>
          <p:nvPr/>
        </p:nvPicPr>
        <p:blipFill>
          <a:blip r:embed="rId4" cstate="print"/>
          <a:srcRect l="6321" b="28571"/>
          <a:stretch>
            <a:fillRect/>
          </a:stretch>
        </p:blipFill>
        <p:spPr bwMode="auto">
          <a:xfrm>
            <a:off x="6084168" y="3501008"/>
            <a:ext cx="136815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www.publicdomainpictures.net/pictures/270000/velka/garden-fence-grass-illustr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User\Desktop\Юле про лук\фото к проекту\image-23-01-21-04-17-2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2520281" cy="302433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23528" y="2708920"/>
            <a:ext cx="2592288" cy="576064"/>
          </a:xfrm>
          <a:prstGeom prst="rect">
            <a:avLst/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Дидактическая игра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«Угадай овощ по описанию»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User\Desktop\image-26-01-21-11-11-2.jpeg"/>
          <p:cNvPicPr>
            <a:picLocks noChangeAspect="1" noChangeArrowheads="1"/>
          </p:cNvPicPr>
          <p:nvPr/>
        </p:nvPicPr>
        <p:blipFill>
          <a:blip r:embed="rId4" cstate="print"/>
          <a:srcRect l="9385" t="9385" r="13186"/>
          <a:stretch>
            <a:fillRect/>
          </a:stretch>
        </p:blipFill>
        <p:spPr bwMode="auto">
          <a:xfrm>
            <a:off x="323528" y="3374602"/>
            <a:ext cx="3528392" cy="3222750"/>
          </a:xfrm>
          <a:prstGeom prst="rect">
            <a:avLst/>
          </a:prstGeom>
          <a:noFill/>
        </p:spPr>
      </p:pic>
      <p:pic>
        <p:nvPicPr>
          <p:cNvPr id="1027" name="Picture 3" descr="C:\Users\User\Desktop\image-26-01-21-11-11-4.jpeg"/>
          <p:cNvPicPr>
            <a:picLocks noChangeAspect="1" noChangeArrowheads="1"/>
          </p:cNvPicPr>
          <p:nvPr/>
        </p:nvPicPr>
        <p:blipFill>
          <a:blip r:embed="rId5" cstate="print"/>
          <a:srcRect t="17780"/>
          <a:stretch>
            <a:fillRect/>
          </a:stretch>
        </p:blipFill>
        <p:spPr bwMode="auto">
          <a:xfrm>
            <a:off x="4067944" y="3356992"/>
            <a:ext cx="4904471" cy="3168352"/>
          </a:xfrm>
          <a:prstGeom prst="rect">
            <a:avLst/>
          </a:prstGeom>
          <a:noFill/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907704" y="6480175"/>
            <a:ext cx="5904656" cy="377825"/>
          </a:xfrm>
          <a:prstGeom prst="rect">
            <a:avLst/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Подвижные  игры  «Мы сажаем лук на грядку»,   «</a:t>
            </a:r>
            <a:r>
              <a:rPr lang="ru-RU" sz="1400" b="1" dirty="0" smtClean="0">
                <a:latin typeface="Times New Roman" pitchFamily="18" charset="0"/>
                <a:cs typeface="Arial" pitchFamily="34" charset="0"/>
              </a:rPr>
              <a:t>Передай луковицу»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 descr="C:\Users\User\Desktop\image-26-01-21-11-11-5.jpeg"/>
          <p:cNvPicPr>
            <a:picLocks noChangeAspect="1" noChangeArrowheads="1"/>
          </p:cNvPicPr>
          <p:nvPr/>
        </p:nvPicPr>
        <p:blipFill>
          <a:blip r:embed="rId6" cstate="print"/>
          <a:srcRect l="16814" r="24221"/>
          <a:stretch>
            <a:fillRect/>
          </a:stretch>
        </p:blipFill>
        <p:spPr bwMode="auto">
          <a:xfrm>
            <a:off x="3059832" y="260648"/>
            <a:ext cx="2526040" cy="2952328"/>
          </a:xfrm>
          <a:prstGeom prst="round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29" name="Picture 5" descr="C:\Users\User\Desktop\image-26-01-21-11-11.jpeg"/>
          <p:cNvPicPr>
            <a:picLocks noChangeAspect="1" noChangeArrowheads="1"/>
          </p:cNvPicPr>
          <p:nvPr/>
        </p:nvPicPr>
        <p:blipFill>
          <a:blip r:embed="rId7" cstate="print"/>
          <a:srcRect t="6300" r="3926" b="13901"/>
          <a:stretch>
            <a:fillRect/>
          </a:stretch>
        </p:blipFill>
        <p:spPr bwMode="auto">
          <a:xfrm>
            <a:off x="5796136" y="260648"/>
            <a:ext cx="3096344" cy="2880320"/>
          </a:xfrm>
          <a:prstGeom prst="round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4716016" y="2852936"/>
            <a:ext cx="2880320" cy="576064"/>
          </a:xfrm>
          <a:prstGeom prst="rect">
            <a:avLst/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latin typeface="Times New Roman" pitchFamily="18" charset="0"/>
                <a:cs typeface="Arial" pitchFamily="34" charset="0"/>
              </a:rPr>
              <a:t>Подвижная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игра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«Кто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быстрее вырастит  лук»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www.publicdomainpictures.net/pictures/270000/velka/garden-fence-grass-illustr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683568" y="188640"/>
            <a:ext cx="7776864" cy="48939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800" i="1" kern="10" spc="0" dirty="0" smtClean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Луковая мастерская</a:t>
            </a:r>
            <a:endParaRPr lang="ru-RU" sz="2800" i="1" kern="10" spc="0" dirty="0">
              <a:ln w="28575">
                <a:solidFill>
                  <a:schemeClr val="bg1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5" name="Рисунок 4" descr="C:\Users\User\Desktop\фото к проекту\image-18-01-21-11-15-4.jpeg"/>
          <p:cNvPicPr/>
          <p:nvPr/>
        </p:nvPicPr>
        <p:blipFill>
          <a:blip r:embed="rId3" cstate="print"/>
          <a:srcRect b="5163"/>
          <a:stretch>
            <a:fillRect/>
          </a:stretch>
        </p:blipFill>
        <p:spPr bwMode="auto">
          <a:xfrm>
            <a:off x="5940152" y="3212976"/>
            <a:ext cx="2952328" cy="346478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Рисунок 5" descr="C:\Users\User\Desktop\фото к проекту\image-18-01-21-11-15-8.jpeg"/>
          <p:cNvPicPr/>
          <p:nvPr/>
        </p:nvPicPr>
        <p:blipFill>
          <a:blip r:embed="rId4" cstate="print"/>
          <a:srcRect b="4835"/>
          <a:stretch>
            <a:fillRect/>
          </a:stretch>
        </p:blipFill>
        <p:spPr bwMode="auto">
          <a:xfrm>
            <a:off x="6156176" y="836712"/>
            <a:ext cx="2567409" cy="216024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563888" y="5157192"/>
            <a:ext cx="2304256" cy="1224136"/>
          </a:xfrm>
          <a:prstGeom prst="rect">
            <a:avLst/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Arial" pitchFamily="34" charset="0"/>
              </a:rPr>
              <a:t>Занятия по лепке, рисованию и аппликации лука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https://www.clipartmax.com/png/full/158-1581666_craft-fruits-and-vegetables-clipart-gif.png"/>
          <p:cNvPicPr/>
          <p:nvPr/>
        </p:nvPicPr>
        <p:blipFill>
          <a:blip r:embed="rId5" cstate="print"/>
          <a:srcRect l="6321"/>
          <a:stretch>
            <a:fillRect/>
          </a:stretch>
        </p:blipFill>
        <p:spPr bwMode="auto">
          <a:xfrm>
            <a:off x="3995936" y="3645024"/>
            <a:ext cx="1152128" cy="1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www.clipartmax.com/png/full/158-1581666_craft-fruits-and-vegetables-clipart-gif.png"/>
          <p:cNvPicPr/>
          <p:nvPr/>
        </p:nvPicPr>
        <p:blipFill>
          <a:blip r:embed="rId5" cstate="print"/>
          <a:srcRect l="6321"/>
          <a:stretch>
            <a:fillRect/>
          </a:stretch>
        </p:blipFill>
        <p:spPr bwMode="auto">
          <a:xfrm>
            <a:off x="251520" y="1340768"/>
            <a:ext cx="136815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User\Desktop\image-19-01-21-09-17-1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077072"/>
            <a:ext cx="3240360" cy="2574286"/>
          </a:xfrm>
          <a:prstGeom prst="round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" name="Picture 2" descr="C:\Users\User\Desktop\Юле про лук\фото к проекту\image-18-01-21-11-15.jpeg"/>
          <p:cNvPicPr>
            <a:picLocks noChangeAspect="1" noChangeArrowheads="1"/>
          </p:cNvPicPr>
          <p:nvPr/>
        </p:nvPicPr>
        <p:blipFill>
          <a:blip r:embed="rId7" cstate="print"/>
          <a:srcRect l="14078" r="8493" b="23874"/>
          <a:stretch>
            <a:fillRect/>
          </a:stretch>
        </p:blipFill>
        <p:spPr bwMode="auto">
          <a:xfrm>
            <a:off x="1835696" y="908720"/>
            <a:ext cx="3808530" cy="2808312"/>
          </a:xfrm>
          <a:prstGeom prst="round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www.publicdomainpictures.net/pictures/270000/velka/garden-fence-grass-illustr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1691680" y="0"/>
            <a:ext cx="5832648" cy="48939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800" i="1" kern="10" spc="0" dirty="0" smtClean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Луковые эксперименты</a:t>
            </a:r>
            <a:endParaRPr lang="ru-RU" sz="2800" i="1" kern="10" spc="0" dirty="0">
              <a:ln w="28575">
                <a:solidFill>
                  <a:schemeClr val="bg1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1026" name="Picture 2" descr="C:\Users\User\Desktop\фото к проекту\image-19-01-21-09-17-4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20688"/>
            <a:ext cx="3899926" cy="2664296"/>
          </a:xfrm>
          <a:prstGeom prst="round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050" name="Picture 2" descr="C:\Users\User\Desktop\Юле про лук\фото к проекту\сажаем лук\image-20-01-21-09-11-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620688"/>
            <a:ext cx="3707904" cy="2664296"/>
          </a:xfrm>
          <a:prstGeom prst="round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483768" y="3140968"/>
            <a:ext cx="4608512" cy="576064"/>
          </a:xfrm>
          <a:prstGeom prst="rect">
            <a:avLst/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Arial" pitchFamily="34" charset="0"/>
              </a:rPr>
              <a:t>Посадка лука в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Arial" pitchFamily="34" charset="0"/>
              </a:rPr>
              <a:t> землю, воду и опилки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6281936"/>
            <a:ext cx="9144000" cy="576064"/>
          </a:xfrm>
          <a:prstGeom prst="rect">
            <a:avLst/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Arial" pitchFamily="34" charset="0"/>
              </a:rPr>
              <a:t>Лук в банке с водой пророс быстро, а в банке без воды – никаких изменений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https://ds04.infourok.ru/uploads/ex/065e/0018be7d-193891b9/hello_html_m7a850c87.jpg"/>
          <p:cNvPicPr>
            <a:picLocks noChangeAspect="1" noChangeArrowheads="1"/>
          </p:cNvPicPr>
          <p:nvPr/>
        </p:nvPicPr>
        <p:blipFill>
          <a:blip r:embed="rId5" cstate="print"/>
          <a:srcRect l="61475" t="33208" r="7470"/>
          <a:stretch>
            <a:fillRect/>
          </a:stretch>
        </p:blipFill>
        <p:spPr bwMode="auto">
          <a:xfrm>
            <a:off x="6948264" y="3933056"/>
            <a:ext cx="1743847" cy="2232248"/>
          </a:xfrm>
          <a:prstGeom prst="rect">
            <a:avLst/>
          </a:prstGeom>
          <a:noFill/>
        </p:spPr>
      </p:pic>
      <p:pic>
        <p:nvPicPr>
          <p:cNvPr id="11" name="Picture 2" descr="https://ds04.infourok.ru/uploads/ex/065e/0018be7d-193891b9/hello_html_m7a850c87.jpg"/>
          <p:cNvPicPr>
            <a:picLocks noChangeAspect="1" noChangeArrowheads="1"/>
          </p:cNvPicPr>
          <p:nvPr/>
        </p:nvPicPr>
        <p:blipFill>
          <a:blip r:embed="rId5" cstate="print"/>
          <a:srcRect l="9015" r="63615" b="3660"/>
          <a:stretch>
            <a:fillRect/>
          </a:stretch>
        </p:blipFill>
        <p:spPr bwMode="auto">
          <a:xfrm>
            <a:off x="539552" y="3501008"/>
            <a:ext cx="1728192" cy="2644815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" name="Picture 2" descr="C:\Users\User\Desktop\image-26-01-21-11-09 (1)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3861048"/>
            <a:ext cx="3096344" cy="23222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www.publicdomainpictures.net/pictures/270000/velka/garden-fence-grass-illustr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1691680" y="188640"/>
            <a:ext cx="5832648" cy="48939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800" i="1" kern="10" spc="0" dirty="0" smtClean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Луковый  фольклор</a:t>
            </a:r>
            <a:endParaRPr lang="ru-RU" sz="2800" i="1" kern="10" spc="0" dirty="0">
              <a:ln w="28575">
                <a:solidFill>
                  <a:schemeClr val="bg1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4" name="Рисунок 3" descr="C:\Users\User\Desktop\image-25-01-21-03-21.jpeg"/>
          <p:cNvPicPr/>
          <p:nvPr/>
        </p:nvPicPr>
        <p:blipFill>
          <a:blip r:embed="rId3" cstate="print"/>
          <a:srcRect b="4361"/>
          <a:stretch>
            <a:fillRect/>
          </a:stretch>
        </p:blipFill>
        <p:spPr bwMode="auto">
          <a:xfrm>
            <a:off x="395536" y="836712"/>
            <a:ext cx="4032448" cy="273630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Рисунок 4" descr="C:\Users\User\Desktop\image-25-01-21-03-21-2.jpeg"/>
          <p:cNvPicPr/>
          <p:nvPr/>
        </p:nvPicPr>
        <p:blipFill>
          <a:blip r:embed="rId4" cstate="print"/>
          <a:srcRect t="12468" b="3341"/>
          <a:stretch>
            <a:fillRect/>
          </a:stretch>
        </p:blipFill>
        <p:spPr bwMode="auto">
          <a:xfrm>
            <a:off x="4572000" y="764704"/>
            <a:ext cx="4248472" cy="280831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131840" y="3284984"/>
            <a:ext cx="2664296" cy="360040"/>
          </a:xfrm>
          <a:prstGeom prst="rect">
            <a:avLst/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Arial" pitchFamily="34" charset="0"/>
              </a:rPr>
              <a:t>Луковые  частушки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C:\Users\User\Desktop\image-25-01-21-03-21 (1)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645024"/>
            <a:ext cx="4248472" cy="321297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Рисунок 7" descr="C:\Users\User\Desktop\image-25-01-21-03-21-1 (1).jpe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3717032"/>
            <a:ext cx="3960440" cy="314096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275856" y="6309320"/>
            <a:ext cx="2664296" cy="360040"/>
          </a:xfrm>
          <a:prstGeom prst="rect">
            <a:avLst/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Arial" pitchFamily="34" charset="0"/>
              </a:rPr>
              <a:t>Луковые  посиделки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www.publicdomainpictures.net/pictures/270000/velka/garden-fence-grass-illustr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1547664" y="0"/>
            <a:ext cx="6408712" cy="5486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85"/>
              </a:avLst>
            </a:prstTxWarp>
          </a:bodyPr>
          <a:lstStyle/>
          <a:p>
            <a:pPr algn="ctr" rtl="0"/>
            <a:r>
              <a:rPr lang="ru-RU" sz="2800" i="1" kern="10" spc="0" dirty="0" smtClean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Луковый  театр</a:t>
            </a:r>
            <a:endParaRPr lang="ru-RU" sz="2800" i="1" kern="10" spc="0" dirty="0">
              <a:ln w="28575">
                <a:solidFill>
                  <a:schemeClr val="bg1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4" name="Рисунок 3" descr="C:\Users\User\Desktop\image-25-01-21-05-31.jpeg"/>
          <p:cNvPicPr/>
          <p:nvPr/>
        </p:nvPicPr>
        <p:blipFill>
          <a:blip r:embed="rId3" cstate="print"/>
          <a:srcRect r="5275"/>
          <a:stretch>
            <a:fillRect/>
          </a:stretch>
        </p:blipFill>
        <p:spPr bwMode="auto">
          <a:xfrm>
            <a:off x="251520" y="620688"/>
            <a:ext cx="4104456" cy="325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image-25-01-21-05-31-13.jpeg"/>
          <p:cNvPicPr/>
          <p:nvPr/>
        </p:nvPicPr>
        <p:blipFill>
          <a:blip r:embed="rId4" cstate="print"/>
          <a:srcRect t="14380"/>
          <a:stretch>
            <a:fillRect/>
          </a:stretch>
        </p:blipFill>
        <p:spPr bwMode="auto">
          <a:xfrm>
            <a:off x="4499992" y="620688"/>
            <a:ext cx="432048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475656" y="3573016"/>
            <a:ext cx="6408712" cy="432048"/>
          </a:xfrm>
          <a:prstGeom prst="rect">
            <a:avLst/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Arial" pitchFamily="34" charset="0"/>
              </a:rPr>
              <a:t>Театральная постановка «В гостях у бабушки и дедушки»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C:\Users\User\Desktop\1оа.jpg"/>
          <p:cNvPicPr>
            <a:picLocks noChangeAspect="1" noChangeArrowheads="1"/>
          </p:cNvPicPr>
          <p:nvPr/>
        </p:nvPicPr>
        <p:blipFill>
          <a:blip r:embed="rId5" cstate="print"/>
          <a:srcRect l="20085" t="28016" r="18838" b="3590"/>
          <a:stretch>
            <a:fillRect/>
          </a:stretch>
        </p:blipFill>
        <p:spPr bwMode="auto">
          <a:xfrm>
            <a:off x="179512" y="4077072"/>
            <a:ext cx="4104456" cy="2345403"/>
          </a:xfrm>
          <a:prstGeom prst="rect">
            <a:avLst/>
          </a:prstGeom>
          <a:noFill/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547664" y="6425952"/>
            <a:ext cx="6408712" cy="432048"/>
          </a:xfrm>
          <a:prstGeom prst="rect">
            <a:avLst/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Arial" pitchFamily="34" charset="0"/>
              </a:rPr>
              <a:t>Театрализованная  игра «Вирус и Лук»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3" name="Picture 3" descr="C:\Users\User\Desktop\дл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3968" y="4077072"/>
            <a:ext cx="4663767" cy="23540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www.publicdomainpictures.net/pictures/270000/velka/garden-fence-grass-illustr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User\Desktop\Юле про лук\фото к проекту\сажаем лук\image-20-01-21-09-1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836712"/>
            <a:ext cx="3552395" cy="2664296"/>
          </a:xfrm>
          <a:prstGeom prst="round2Diag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1115616" y="0"/>
            <a:ext cx="6984776" cy="6780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800" i="1" kern="10" dirty="0" smtClean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Применение луковой шелухи</a:t>
            </a:r>
            <a:endParaRPr lang="ru-RU" sz="2800" i="1" kern="10" spc="0" dirty="0">
              <a:ln w="28575">
                <a:solidFill>
                  <a:schemeClr val="bg1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691680" y="3429000"/>
            <a:ext cx="6336704" cy="360040"/>
          </a:xfrm>
          <a:prstGeom prst="rect">
            <a:avLst/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Красим носовые платки для кукол с помощью луковой шелухи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User\Desktop\15й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836712"/>
            <a:ext cx="4464496" cy="266429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Рисунок 7" descr="C:\Users\User\Desktop\image-26-01-21-11-09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861048"/>
            <a:ext cx="3672408" cy="299695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" name="Рисунок 8" descr="C:\Users\User\Desktop\image-26-01-21-11-09-1.jpe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861048"/>
            <a:ext cx="4104456" cy="299695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3347864" y="6425952"/>
            <a:ext cx="4104456" cy="432048"/>
          </a:xfrm>
          <a:prstGeom prst="rect">
            <a:avLst/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Arial" pitchFamily="34" charset="0"/>
              </a:rPr>
              <a:t>Красим кукле волосы  луковой шелухой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www.publicdomainpictures.net/pictures/270000/velka/garden-fence-grass-illustr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899592" y="0"/>
            <a:ext cx="7704856" cy="69269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800" i="1" kern="10" dirty="0" smtClean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Домашняя л</a:t>
            </a:r>
            <a:r>
              <a:rPr lang="ru-RU" sz="2800" i="1" kern="10" spc="0" dirty="0" smtClean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уковая мастерская </a:t>
            </a:r>
            <a:endParaRPr lang="ru-RU" sz="2800" i="1" kern="10" spc="0" dirty="0">
              <a:ln w="28575">
                <a:solidFill>
                  <a:schemeClr val="bg1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6" name="Рисунок 5" descr="C:\Users\User\Desktop\к проекту\3й.jpg"/>
          <p:cNvPicPr/>
          <p:nvPr/>
        </p:nvPicPr>
        <p:blipFill>
          <a:blip r:embed="rId3" cstate="print"/>
          <a:srcRect l="23477" r="11104"/>
          <a:stretch>
            <a:fillRect/>
          </a:stretch>
        </p:blipFill>
        <p:spPr bwMode="auto">
          <a:xfrm>
            <a:off x="5580112" y="764704"/>
            <a:ext cx="3312368" cy="2592288"/>
          </a:xfrm>
          <a:prstGeom prst="snip2Same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7" name="Рисунок 6" descr="C:\Users\User\Desktop\к проекту\4й.jpg"/>
          <p:cNvPicPr/>
          <p:nvPr/>
        </p:nvPicPr>
        <p:blipFill>
          <a:blip r:embed="rId4" cstate="print"/>
          <a:srcRect l="44452" r="5903"/>
          <a:stretch>
            <a:fillRect/>
          </a:stretch>
        </p:blipFill>
        <p:spPr bwMode="auto">
          <a:xfrm>
            <a:off x="5940152" y="3717032"/>
            <a:ext cx="2952328" cy="2880320"/>
          </a:xfrm>
          <a:prstGeom prst="round1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580112" y="3284984"/>
            <a:ext cx="3312368" cy="576064"/>
          </a:xfrm>
          <a:prstGeom prst="rect">
            <a:avLst/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Семья  </a:t>
            </a:r>
            <a:r>
              <a:rPr lang="ru-RU" sz="1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Змеевых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Красим  яйца в луковой шелухе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User\Desktop\7й.jpg"/>
          <p:cNvPicPr/>
          <p:nvPr/>
        </p:nvPicPr>
        <p:blipFill>
          <a:blip r:embed="rId5" cstate="print"/>
          <a:srcRect l="3580" r="36879"/>
          <a:stretch>
            <a:fillRect/>
          </a:stretch>
        </p:blipFill>
        <p:spPr bwMode="auto">
          <a:xfrm>
            <a:off x="251520" y="764704"/>
            <a:ext cx="331236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79512" y="3789040"/>
            <a:ext cx="3960440" cy="576064"/>
          </a:xfrm>
          <a:prstGeom prst="rect">
            <a:avLst/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Семья Луневых. Готовим  с мамой рыбу в луковой шелухе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C:\Users\User\Desktop\9й.jpg"/>
          <p:cNvPicPr/>
          <p:nvPr/>
        </p:nvPicPr>
        <p:blipFill>
          <a:blip r:embed="rId6" cstate="print"/>
          <a:srcRect l="21130" r="28754"/>
          <a:stretch>
            <a:fillRect/>
          </a:stretch>
        </p:blipFill>
        <p:spPr bwMode="auto">
          <a:xfrm>
            <a:off x="2987824" y="4409728"/>
            <a:ext cx="252028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User\Desktop\8й.jpg"/>
          <p:cNvPicPr>
            <a:picLocks noChangeAspect="1" noChangeArrowheads="1"/>
          </p:cNvPicPr>
          <p:nvPr/>
        </p:nvPicPr>
        <p:blipFill>
          <a:blip r:embed="rId7" cstate="print"/>
          <a:srcRect r="24602"/>
          <a:stretch>
            <a:fillRect/>
          </a:stretch>
        </p:blipFill>
        <p:spPr bwMode="auto">
          <a:xfrm>
            <a:off x="251520" y="4412158"/>
            <a:ext cx="2803637" cy="2445842"/>
          </a:xfrm>
          <a:prstGeom prst="rect">
            <a:avLst/>
          </a:prstGeom>
          <a:noFill/>
        </p:spPr>
      </p:pic>
      <p:pic>
        <p:nvPicPr>
          <p:cNvPr id="11" name="Рисунок 10" descr="https://www.clipartmax.com/png/full/158-1581666_craft-fruits-and-vegetables-clipart-gif.png"/>
          <p:cNvPicPr/>
          <p:nvPr/>
        </p:nvPicPr>
        <p:blipFill>
          <a:blip r:embed="rId8" cstate="print"/>
          <a:srcRect l="6321"/>
          <a:stretch>
            <a:fillRect/>
          </a:stretch>
        </p:blipFill>
        <p:spPr bwMode="auto">
          <a:xfrm rot="463808">
            <a:off x="3832756" y="787730"/>
            <a:ext cx="1618208" cy="3036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www.publicdomainpictures.net/pictures/270000/velka/garden-fence-grass-illustr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95536" y="2708920"/>
            <a:ext cx="5472608" cy="576064"/>
          </a:xfrm>
          <a:prstGeom prst="rect">
            <a:avLst/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Семья  </a:t>
            </a:r>
            <a:r>
              <a:rPr lang="ru-RU" sz="1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Джумаевых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 Стряпаем  таджикские  </a:t>
            </a:r>
            <a:r>
              <a:rPr lang="ru-RU" sz="1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курники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 мясом, картофелем и луком.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User\Desktop\11й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56992"/>
            <a:ext cx="273630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esktop\12й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37947" y="3312622"/>
            <a:ext cx="295232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User\Desktop\13й.jpg"/>
          <p:cNvPicPr/>
          <p:nvPr/>
        </p:nvPicPr>
        <p:blipFill>
          <a:blip r:embed="rId5" cstate="print"/>
          <a:srcRect l="17544"/>
          <a:stretch>
            <a:fillRect/>
          </a:stretch>
        </p:blipFill>
        <p:spPr bwMode="auto">
          <a:xfrm>
            <a:off x="251520" y="260648"/>
            <a:ext cx="3240360" cy="237626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1" name="Рисунок 10" descr="C:\Users\User\Desktop\15й.jpg"/>
          <p:cNvPicPr/>
          <p:nvPr/>
        </p:nvPicPr>
        <p:blipFill>
          <a:blip r:embed="rId6" cstate="print"/>
          <a:srcRect l="5357" r="21974"/>
          <a:stretch>
            <a:fillRect/>
          </a:stretch>
        </p:blipFill>
        <p:spPr bwMode="auto">
          <a:xfrm>
            <a:off x="3707904" y="260648"/>
            <a:ext cx="3096344" cy="237626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26" name="Picture 2" descr="C:\Users\User\Desktop\сало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24128" y="3501008"/>
            <a:ext cx="3177011" cy="2952328"/>
          </a:xfrm>
          <a:prstGeom prst="rect">
            <a:avLst/>
          </a:prstGeom>
          <a:noFill/>
        </p:spPr>
      </p:pic>
      <p:pic>
        <p:nvPicPr>
          <p:cNvPr id="6146" name="Picture 2" descr="C:\Users\User\Desktop\ро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48264" y="260648"/>
            <a:ext cx="1855178" cy="2447355"/>
          </a:xfrm>
          <a:prstGeom prst="rect">
            <a:avLst/>
          </a:prstGeom>
          <a:noFill/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6660232" y="2708920"/>
            <a:ext cx="2232248" cy="576064"/>
          </a:xfrm>
          <a:prstGeom prst="rect">
            <a:avLst/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Семья  Каримовых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Салат «Летний» 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331640" y="6237312"/>
            <a:ext cx="6192688" cy="432048"/>
          </a:xfrm>
          <a:prstGeom prst="rect">
            <a:avLst/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Семья  Герасимовых. </a:t>
            </a:r>
            <a:r>
              <a:rPr lang="ru-RU" sz="16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Готовим 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вкусное сало в луковой шелухе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www.publicdomainpictures.net/pictures/270000/velka/garden-fence-grass-illustr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C:\Users\User\Desktop\6й.jpg"/>
          <p:cNvPicPr/>
          <p:nvPr/>
        </p:nvPicPr>
        <p:blipFill>
          <a:blip r:embed="rId3" cstate="print"/>
          <a:srcRect r="8469"/>
          <a:stretch>
            <a:fillRect/>
          </a:stretch>
        </p:blipFill>
        <p:spPr bwMode="auto">
          <a:xfrm>
            <a:off x="179512" y="260648"/>
            <a:ext cx="4248472" cy="302433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483768" y="2492896"/>
            <a:ext cx="1872208" cy="720080"/>
          </a:xfrm>
          <a:prstGeom prst="rect">
            <a:avLst/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Семья  Поротовых.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Готовим с мамой котлеты с луком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9" name="Picture 5" descr="C:\Users\User\Desktop\image-24-01-21-10-12-5.jpeg"/>
          <p:cNvPicPr>
            <a:picLocks noChangeAspect="1" noChangeArrowheads="1"/>
          </p:cNvPicPr>
          <p:nvPr/>
        </p:nvPicPr>
        <p:blipFill>
          <a:blip r:embed="rId4" cstate="print"/>
          <a:srcRect l="7386"/>
          <a:stretch>
            <a:fillRect/>
          </a:stretch>
        </p:blipFill>
        <p:spPr bwMode="auto">
          <a:xfrm>
            <a:off x="5292080" y="3789040"/>
            <a:ext cx="3611893" cy="3068960"/>
          </a:xfrm>
          <a:prstGeom prst="rect">
            <a:avLst/>
          </a:prstGeom>
          <a:noFill/>
        </p:spPr>
      </p:pic>
      <p:pic>
        <p:nvPicPr>
          <p:cNvPr id="1030" name="Picture 6" descr="C:\Users\User\Desktop\image-24-01-21-10-12-2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224644"/>
            <a:ext cx="4032448" cy="2970330"/>
          </a:xfrm>
          <a:prstGeom prst="round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26" name="Picture 2" descr="C:\Users\User\Desktop\image-26-01-21-08-17-3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3645024"/>
            <a:ext cx="2247714" cy="2996952"/>
          </a:xfrm>
          <a:prstGeom prst="rect">
            <a:avLst/>
          </a:prstGeom>
          <a:noFill/>
        </p:spPr>
      </p:pic>
      <p:pic>
        <p:nvPicPr>
          <p:cNvPr id="1027" name="Picture 3" descr="C:\Users\User\Desktop\image-26-01-21-08-17-2.jpeg"/>
          <p:cNvPicPr>
            <a:picLocks noChangeAspect="1" noChangeArrowheads="1"/>
          </p:cNvPicPr>
          <p:nvPr/>
        </p:nvPicPr>
        <p:blipFill>
          <a:blip r:embed="rId7" cstate="print"/>
          <a:srcRect r="21111"/>
          <a:stretch>
            <a:fillRect/>
          </a:stretch>
        </p:blipFill>
        <p:spPr bwMode="auto">
          <a:xfrm>
            <a:off x="251520" y="3645024"/>
            <a:ext cx="2765108" cy="2628798"/>
          </a:xfrm>
          <a:prstGeom prst="rect">
            <a:avLst/>
          </a:prstGeom>
          <a:noFill/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860032" y="2996952"/>
            <a:ext cx="4032448" cy="792088"/>
          </a:xfrm>
          <a:prstGeom prst="rect">
            <a:avLst/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Семья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Клюшиных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.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Times New Roman" pitchFamily="18" charset="0"/>
                <a:cs typeface="Arial" pitchFamily="34" charset="0"/>
              </a:rPr>
              <a:t>Делаем салат с синим луком и пюре с зеленым луком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www.publicdomainpictures.net/pictures/270000/velka/garden-fence-grass-illustr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683568" y="0"/>
            <a:ext cx="7920880" cy="6334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800" i="1" kern="10" spc="0" dirty="0" smtClean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Домашняя луковая мастерская  </a:t>
            </a:r>
            <a:endParaRPr lang="ru-RU" sz="2800" i="1" kern="10" spc="0" dirty="0">
              <a:ln w="28575">
                <a:solidFill>
                  <a:schemeClr val="bg1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1026" name="Picture 2" descr="C:\Users\User\Desktop\Юле про лук\фото к проекту\сажаем лук\image-20-01-21-09-10-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764704"/>
            <a:ext cx="3621413" cy="3429026"/>
          </a:xfrm>
          <a:prstGeom prst="rect">
            <a:avLst/>
          </a:prstGeom>
          <a:noFill/>
        </p:spPr>
      </p:pic>
      <p:pic>
        <p:nvPicPr>
          <p:cNvPr id="1029" name="Picture 5" descr="C:\Users\User\Desktop\Юле про лук\фото к проекту\сажаем лук\image-20-01-21-09-10-2.jpeg"/>
          <p:cNvPicPr>
            <a:picLocks noChangeAspect="1" noChangeArrowheads="1"/>
          </p:cNvPicPr>
          <p:nvPr/>
        </p:nvPicPr>
        <p:blipFill>
          <a:blip r:embed="rId4" cstate="print"/>
          <a:srcRect l="12791" r="16335"/>
          <a:stretch>
            <a:fillRect/>
          </a:stretch>
        </p:blipFill>
        <p:spPr bwMode="auto">
          <a:xfrm>
            <a:off x="4139952" y="692696"/>
            <a:ext cx="3312368" cy="3118168"/>
          </a:xfrm>
          <a:prstGeom prst="rect">
            <a:avLst/>
          </a:prstGeom>
          <a:noFill/>
        </p:spPr>
      </p:pic>
      <p:pic>
        <p:nvPicPr>
          <p:cNvPr id="1028" name="Picture 4" descr="C:\Users\User\Desktop\Юле про лук\фото к проекту\сажаем лук\image-20-01-21-09-10-7.jpeg"/>
          <p:cNvPicPr>
            <a:picLocks noChangeAspect="1" noChangeArrowheads="1"/>
          </p:cNvPicPr>
          <p:nvPr/>
        </p:nvPicPr>
        <p:blipFill>
          <a:blip r:embed="rId5" cstate="print"/>
          <a:srcRect l="36033" r="11020" b="2931"/>
          <a:stretch>
            <a:fillRect/>
          </a:stretch>
        </p:blipFill>
        <p:spPr bwMode="auto">
          <a:xfrm>
            <a:off x="6228184" y="3501008"/>
            <a:ext cx="2592288" cy="3168352"/>
          </a:xfrm>
          <a:prstGeom prst="rect">
            <a:avLst/>
          </a:prstGeom>
          <a:noFill/>
        </p:spPr>
      </p:pic>
      <p:pic>
        <p:nvPicPr>
          <p:cNvPr id="10" name="Рисунок 9" descr="https://www.clipartmax.com/png/full/158-1581666_craft-fruits-and-vegetables-clipart-gif.png"/>
          <p:cNvPicPr/>
          <p:nvPr/>
        </p:nvPicPr>
        <p:blipFill>
          <a:blip r:embed="rId6" cstate="print"/>
          <a:srcRect l="6321"/>
          <a:stretch>
            <a:fillRect/>
          </a:stretch>
        </p:blipFill>
        <p:spPr bwMode="auto">
          <a:xfrm>
            <a:off x="7596336" y="908720"/>
            <a:ext cx="122413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Users\User\Desktop\Юле про лук\фото к проекту\image-23-01-21-04-17-7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568" y="4797152"/>
            <a:ext cx="2952328" cy="1872208"/>
          </a:xfrm>
          <a:prstGeom prst="rect">
            <a:avLst/>
          </a:prstGeom>
          <a:noFill/>
        </p:spPr>
      </p:pic>
      <p:pic>
        <p:nvPicPr>
          <p:cNvPr id="2052" name="Picture 4" descr="C:\Users\User\Desktop\Юле про лук\фото к проекту\image-23-01-21-04-17-9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95936" y="4467418"/>
            <a:ext cx="1872208" cy="2201942"/>
          </a:xfrm>
          <a:prstGeom prst="rect">
            <a:avLst/>
          </a:prstGeom>
          <a:noFill/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39552" y="4221088"/>
            <a:ext cx="3240360" cy="720080"/>
          </a:xfrm>
          <a:prstGeom prst="rect">
            <a:avLst/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Arial" pitchFamily="34" charset="0"/>
              </a:rPr>
              <a:t>Семья Поротовых. Книжка-малышка о пользе лука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139952" y="3861048"/>
            <a:ext cx="2520280" cy="792088"/>
          </a:xfrm>
          <a:prstGeom prst="rect">
            <a:avLst/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Arial" pitchFamily="34" charset="0"/>
              </a:rPr>
              <a:t>Семья Мамаевых. Лук из яичной скорлупы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ds04.infourok.ru/uploads/ex/0d6f/000dc90e-daba027e/hello_html_4f6494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https://www.clipartmax.com/png/full/158-1581666_craft-fruits-and-vegetables-clipart-gif.png"/>
          <p:cNvPicPr/>
          <p:nvPr/>
        </p:nvPicPr>
        <p:blipFill>
          <a:blip r:embed="rId3" cstate="print"/>
          <a:srcRect l="6321" b="19444"/>
          <a:stretch>
            <a:fillRect/>
          </a:stretch>
        </p:blipFill>
        <p:spPr bwMode="auto">
          <a:xfrm>
            <a:off x="1043608" y="4869160"/>
            <a:ext cx="1440160" cy="17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6" descr="https://thumbs.dreamstime.com/b/fresh-onions-wicker-basket-wooden-background-47742053.jpg"/>
          <p:cNvPicPr>
            <a:picLocks noChangeAspect="1" noChangeArrowheads="1"/>
          </p:cNvPicPr>
          <p:nvPr/>
        </p:nvPicPr>
        <p:blipFill>
          <a:blip r:embed="rId4" cstate="print"/>
          <a:srcRect l="18900" t="11787" r="15896" b="30626"/>
          <a:stretch>
            <a:fillRect/>
          </a:stretch>
        </p:blipFill>
        <p:spPr bwMode="auto">
          <a:xfrm rot="20603830">
            <a:off x="6967872" y="3515204"/>
            <a:ext cx="2199788" cy="2179477"/>
          </a:xfrm>
          <a:prstGeom prst="ellipse">
            <a:avLst/>
          </a:prstGeom>
          <a:noFill/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395536" y="908720"/>
            <a:ext cx="2304256" cy="115212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Arial" pitchFamily="34" charset="0"/>
              </a:rPr>
              <a:t>Тип проекта: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cs typeface="Arial" pitchFamily="34" charset="0"/>
              </a:rPr>
              <a:t>познавательно-исследовательский, практический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395536" y="2204864"/>
            <a:ext cx="2304256" cy="86409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Arial" pitchFamily="34" charset="0"/>
              </a:rPr>
              <a:t>Вид проекта: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cs typeface="Arial" pitchFamily="34" charset="0"/>
              </a:rPr>
              <a:t>коллективный, творческий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915816" y="908720"/>
            <a:ext cx="3024336" cy="64807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Arial" pitchFamily="34" charset="0"/>
              </a:rPr>
              <a:t>Продолжительность: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 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cs typeface="Arial" pitchFamily="34" charset="0"/>
              </a:rPr>
              <a:t>с 11 по 29 января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cs typeface="Arial" pitchFamily="34" charset="0"/>
              </a:rPr>
              <a:t>2022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cs typeface="Arial" pitchFamily="34" charset="0"/>
              </a:rPr>
              <a:t>г.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3059832" y="1700808"/>
            <a:ext cx="2664296" cy="93610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Arial" pitchFamily="34" charset="0"/>
              </a:rPr>
              <a:t>Участники: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  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cs typeface="Arial" pitchFamily="34" charset="0"/>
              </a:rPr>
              <a:t>дети подготовительной группы, родители, воспитатели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6156176" y="908720"/>
            <a:ext cx="2664296" cy="165618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Arial" pitchFamily="34" charset="0"/>
              </a:rPr>
              <a:t>Проблема: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 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cs typeface="Arial" pitchFamily="34" charset="0"/>
              </a:rPr>
              <a:t>Дети мало знают о </a:t>
            </a:r>
            <a:r>
              <a:rPr lang="ru-RU" sz="1600" b="1" dirty="0" smtClean="0">
                <a:solidFill>
                  <a:srgbClr val="FFFF00"/>
                </a:solidFill>
                <a:latin typeface="Times New Roman" pitchFamily="18" charset="0"/>
                <a:cs typeface="Arial" pitchFamily="34" charset="0"/>
              </a:rPr>
              <a:t>луке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cs typeface="Arial" pitchFamily="34" charset="0"/>
              </a:rPr>
              <a:t>, его пользе для здоровья, о способах его выращивания, использовании в питании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440" name="WordArt 8"/>
          <p:cNvSpPr>
            <a:spLocks noChangeArrowheads="1" noChangeShapeType="1" noTextEdit="1"/>
          </p:cNvSpPr>
          <p:nvPr/>
        </p:nvSpPr>
        <p:spPr bwMode="auto">
          <a:xfrm>
            <a:off x="2123728" y="188640"/>
            <a:ext cx="5256584" cy="496888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800" i="1" kern="10" dirty="0" smtClean="0">
                <a:ln w="28575" cmpd="sng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/>
              </a:rPr>
              <a:t>Паспорт  проекта</a:t>
            </a:r>
            <a:endParaRPr lang="ru-RU" sz="2800" i="1" kern="10" dirty="0">
              <a:ln w="28575" cmpd="sng">
                <a:solidFill>
                  <a:srgbClr val="FFFF00"/>
                </a:solidFill>
                <a:prstDash val="solid"/>
              </a:ln>
              <a:solidFill>
                <a:srgbClr val="00B05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2771800" y="2780928"/>
            <a:ext cx="4248472" cy="37444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Arial" pitchFamily="34" charset="0"/>
              </a:rPr>
              <a:t>Задачи:</a:t>
            </a:r>
          </a:p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Char char="-"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расширять знания детей о луке, его полезных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 свойствах ,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посадке и уходу в комнатных условиях;</a:t>
            </a:r>
          </a:p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Char char="-"/>
              <a:tabLst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прививать навыки экспериментирования и исследования, учить делать выводы;</a:t>
            </a:r>
          </a:p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Char char="-"/>
              <a:tabLst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- создавать мотивацию для включения лука в рацион питания;</a:t>
            </a:r>
          </a:p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Char char="-"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 развивать речь, творческие способности, эстетический вкус;</a:t>
            </a:r>
          </a:p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Char char="-"/>
              <a:tabLst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 привлечь родителей к совместной деятельности.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51520" y="3212976"/>
            <a:ext cx="2952328" cy="1503784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6E3BC"/>
              </a:gs>
            </a:gsLst>
            <a:lin ang="54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Arial" pitchFamily="34" charset="0"/>
              </a:rPr>
              <a:t>Цель проекта: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cs typeface="Arial" pitchFamily="34" charset="0"/>
              </a:rPr>
              <a:t>создание условий для формирования знаний дошкольников о луке, его пользе для здоровья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www.publicdomainpictures.net/pictures/270000/velka/garden-fence-grass-illustr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 descr="C:\Users\User\Desktop\Юле про лук\фото к проекту\image-19-01-21-10-39.jpeg"/>
          <p:cNvPicPr/>
          <p:nvPr/>
        </p:nvPicPr>
        <p:blipFill>
          <a:blip r:embed="rId3" cstate="print"/>
          <a:srcRect t="11392" b="5570"/>
          <a:stretch>
            <a:fillRect/>
          </a:stretch>
        </p:blipFill>
        <p:spPr bwMode="auto">
          <a:xfrm>
            <a:off x="6732240" y="188640"/>
            <a:ext cx="2100797" cy="311581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Рисунок 6" descr="C:\Users\User\Desktop\Юле про лук\фото к проекту\image-23-01-21-04-17-5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60648"/>
            <a:ext cx="2664296" cy="273630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6623720" y="2996952"/>
            <a:ext cx="2268760" cy="720080"/>
          </a:xfrm>
          <a:prstGeom prst="rect">
            <a:avLst/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Arial" pitchFamily="34" charset="0"/>
              </a:rPr>
              <a:t>Семья Герасимовых. Лук  (папье-маше)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51520" y="2852936"/>
            <a:ext cx="2736304" cy="720080"/>
          </a:xfrm>
          <a:prstGeom prst="rect">
            <a:avLst/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Arial" pitchFamily="34" charset="0"/>
              </a:rPr>
              <a:t>Семья Поротовых. Лук из гофрированной бумаги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3" descr="C:\Users\User\Desktop\image-24-01-21-10-12-7.jpeg"/>
          <p:cNvPicPr>
            <a:picLocks noChangeAspect="1" noChangeArrowheads="1"/>
          </p:cNvPicPr>
          <p:nvPr/>
        </p:nvPicPr>
        <p:blipFill>
          <a:blip r:embed="rId5" cstate="print"/>
          <a:srcRect t="6300" b="5501"/>
          <a:stretch>
            <a:fillRect/>
          </a:stretch>
        </p:blipFill>
        <p:spPr bwMode="auto">
          <a:xfrm>
            <a:off x="4788024" y="4077072"/>
            <a:ext cx="1891350" cy="2224197"/>
          </a:xfrm>
          <a:prstGeom prst="round2Diag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644008" y="6021288"/>
            <a:ext cx="4248472" cy="648072"/>
          </a:xfrm>
          <a:prstGeom prst="rect">
            <a:avLst/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Arial" pitchFamily="34" charset="0"/>
              </a:rPr>
              <a:t>Семья </a:t>
            </a:r>
            <a:r>
              <a:rPr lang="ru-RU" sz="1600" b="1" dirty="0" err="1" smtClean="0">
                <a:solidFill>
                  <a:srgbClr val="C00000"/>
                </a:solidFill>
                <a:latin typeface="Times New Roman" pitchFamily="18" charset="0"/>
                <a:cs typeface="Arial" pitchFamily="34" charset="0"/>
              </a:rPr>
              <a:t>Клюшиных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Arial" pitchFamily="34" charset="0"/>
              </a:rPr>
              <a:t>. Тюльпан из синей луковицы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Arial" pitchFamily="34" charset="0"/>
              </a:rPr>
              <a:t>и книжка-малышка «Загадки про лук»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User\Desktop\image-24-01-21-10-12.jpeg"/>
          <p:cNvPicPr>
            <a:picLocks noChangeAspect="1" noChangeArrowheads="1"/>
          </p:cNvPicPr>
          <p:nvPr/>
        </p:nvPicPr>
        <p:blipFill>
          <a:blip r:embed="rId6" cstate="print"/>
          <a:srcRect r="8697" b="17107"/>
          <a:stretch>
            <a:fillRect/>
          </a:stretch>
        </p:blipFill>
        <p:spPr bwMode="auto">
          <a:xfrm>
            <a:off x="6732240" y="3933056"/>
            <a:ext cx="2088232" cy="2160240"/>
          </a:xfrm>
          <a:prstGeom prst="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051" name="Picture 3" descr="C:\Users\User\Desktop\image-26-01-21-08-17-8.jpeg"/>
          <p:cNvPicPr>
            <a:picLocks noChangeAspect="1" noChangeArrowheads="1"/>
          </p:cNvPicPr>
          <p:nvPr/>
        </p:nvPicPr>
        <p:blipFill>
          <a:blip r:embed="rId7" cstate="print"/>
          <a:srcRect l="12925"/>
          <a:stretch>
            <a:fillRect/>
          </a:stretch>
        </p:blipFill>
        <p:spPr bwMode="auto">
          <a:xfrm>
            <a:off x="3275856" y="332656"/>
            <a:ext cx="3145064" cy="2708920"/>
          </a:xfrm>
          <a:prstGeom prst="rect">
            <a:avLst/>
          </a:prstGeom>
          <a:noFill/>
        </p:spPr>
      </p:pic>
      <p:pic>
        <p:nvPicPr>
          <p:cNvPr id="10" name="Picture 2" descr="C:\Users\User\Desktop\image-24-01-21-10-12-6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1841" y="2636912"/>
            <a:ext cx="2400267" cy="1800200"/>
          </a:xfrm>
          <a:prstGeom prst="round2Diag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2" name="Рисунок 11" descr="C:\Users\User\Desktop\image-26-01-21-11-09-2.jpeg"/>
          <p:cNvPicPr/>
          <p:nvPr/>
        </p:nvPicPr>
        <p:blipFill>
          <a:blip r:embed="rId9" cstate="print"/>
          <a:srcRect l="11581" t="7273" r="18933"/>
          <a:stretch>
            <a:fillRect/>
          </a:stretch>
        </p:blipFill>
        <p:spPr bwMode="auto">
          <a:xfrm>
            <a:off x="179512" y="3789040"/>
            <a:ext cx="3024336" cy="288032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2555776" y="4653136"/>
            <a:ext cx="2052736" cy="1080120"/>
          </a:xfrm>
          <a:prstGeom prst="rect">
            <a:avLst/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Arial" pitchFamily="34" charset="0"/>
              </a:rPr>
              <a:t>Семья Шурыгиных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Arial" pitchFamily="34" charset="0"/>
              </a:rPr>
              <a:t>Луковая семейка  (вязание крючком)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www.publicdomainpictures.net/pictures/270000/velka/garden-fence-grass-illustr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1835696" y="0"/>
            <a:ext cx="5256584" cy="5040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800" i="1" kern="10" spc="0" dirty="0" smtClean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Луковые выставки</a:t>
            </a:r>
            <a:endParaRPr lang="ru-RU" sz="2800" i="1" kern="10" spc="0" dirty="0">
              <a:ln w="28575">
                <a:solidFill>
                  <a:schemeClr val="bg1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4" name="Рисунок 3" descr="C:\Users\User\Desktop\Юле про лук\фото к проекту\сажаем лук\P1150482.JPG"/>
          <p:cNvPicPr/>
          <p:nvPr/>
        </p:nvPicPr>
        <p:blipFill>
          <a:blip r:embed="rId3" cstate="print"/>
          <a:srcRect l="9041" t="2078" b="11169"/>
          <a:stretch>
            <a:fillRect/>
          </a:stretch>
        </p:blipFill>
        <p:spPr bwMode="auto">
          <a:xfrm>
            <a:off x="251520" y="620688"/>
            <a:ext cx="4104456" cy="288031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539552" y="3212976"/>
            <a:ext cx="3672408" cy="360040"/>
          </a:xfrm>
          <a:prstGeom prst="rect">
            <a:avLst/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cs typeface="Arial" pitchFamily="34" charset="0"/>
              </a:rPr>
              <a:t>Наш зеленый огород на подоконнике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C:\Users\User\Desktop\Юле про лук\фото к проекту\image-18-01-21-11-15-9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620688"/>
            <a:ext cx="4248472" cy="266429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4860032" y="3212976"/>
            <a:ext cx="3744416" cy="360040"/>
          </a:xfrm>
          <a:prstGeom prst="rect">
            <a:avLst/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cs typeface="Arial" pitchFamily="34" charset="0"/>
              </a:rPr>
              <a:t>Выставка 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cs typeface="Arial" pitchFamily="34" charset="0"/>
              </a:rPr>
              <a:t> «Лук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cs typeface="Arial" pitchFamily="34" charset="0"/>
              </a:rPr>
              <a:t> бывает разный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cs typeface="Arial" pitchFamily="34" charset="0"/>
              </a:rPr>
              <a:t>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6" name="WordArt 4"/>
          <p:cNvSpPr>
            <a:spLocks noChangeArrowheads="1" noChangeShapeType="1" noTextEdit="1"/>
          </p:cNvSpPr>
          <p:nvPr/>
        </p:nvSpPr>
        <p:spPr bwMode="auto">
          <a:xfrm>
            <a:off x="5220072" y="2060848"/>
            <a:ext cx="2520280" cy="2880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1800" i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Лук бывает разный</a:t>
            </a:r>
            <a:endParaRPr lang="ru-RU" sz="1800" i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4099" name="Picture 3" descr="C:\Users\User\Desktop\image-26-01-21-06-17-2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717032"/>
            <a:ext cx="3600400" cy="2700300"/>
          </a:xfrm>
          <a:prstGeom prst="round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100" name="Picture 4" descr="C:\Users\User\Desktop\Юле про лук\image-26-01-21-06-17-3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3717032"/>
            <a:ext cx="3803915" cy="2852936"/>
          </a:xfrm>
          <a:prstGeom prst="round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827584" y="6497960"/>
            <a:ext cx="7524328" cy="360040"/>
          </a:xfrm>
          <a:prstGeom prst="rect">
            <a:avLst/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Итоговая в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cs typeface="Arial" pitchFamily="34" charset="0"/>
              </a:rPr>
              <a:t>ыставка 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cs typeface="Arial" pitchFamily="34" charset="0"/>
              </a:rPr>
              <a:t>творческих работ детей и родителей «</a:t>
            </a:r>
            <a:r>
              <a:rPr lang="ru-RU" sz="1600" b="1" dirty="0" smtClean="0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Вот такой у нас лучок!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cs typeface="Arial" pitchFamily="34" charset="0"/>
              </a:rPr>
              <a:t>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www.publicdomainpictures.net/pictures/270000/velka/garden-fence-grass-illustr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611560" y="188640"/>
            <a:ext cx="7848872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800" i="1" kern="10" dirty="0" smtClean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3 этап – заключительный</a:t>
            </a:r>
            <a:endParaRPr lang="ru-RU" sz="2800" i="1" kern="10" spc="0" dirty="0">
              <a:ln w="28575">
                <a:solidFill>
                  <a:schemeClr val="bg1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1026" name="Picture 2" descr="C:\Users\User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836712"/>
            <a:ext cx="4369469" cy="2447255"/>
          </a:xfrm>
          <a:prstGeom prst="rect">
            <a:avLst/>
          </a:prstGeom>
          <a:noFill/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572000" y="2996952"/>
            <a:ext cx="4320480" cy="720080"/>
          </a:xfrm>
          <a:prstGeom prst="rect">
            <a:avLst/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Arial" pitchFamily="34" charset="0"/>
              </a:rPr>
              <a:t>Презентация по итогам реализации проекта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Arial" pitchFamily="34" charset="0"/>
              </a:rPr>
              <a:t>«ЕГО ВЕЛИЧЕСТВО ЛУК!»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:\Users\User\Desktop\image-25-01-21-05-31 (1).jpeg"/>
          <p:cNvPicPr>
            <a:picLocks noChangeAspect="1" noChangeArrowheads="1"/>
          </p:cNvPicPr>
          <p:nvPr/>
        </p:nvPicPr>
        <p:blipFill>
          <a:blip r:embed="rId4" cstate="print"/>
          <a:srcRect t="15074" r="9290"/>
          <a:stretch>
            <a:fillRect/>
          </a:stretch>
        </p:blipFill>
        <p:spPr bwMode="auto">
          <a:xfrm>
            <a:off x="251520" y="3861048"/>
            <a:ext cx="4268090" cy="2996952"/>
          </a:xfrm>
          <a:prstGeom prst="rect">
            <a:avLst/>
          </a:prstGeom>
          <a:noFill/>
        </p:spPr>
      </p:pic>
      <p:pic>
        <p:nvPicPr>
          <p:cNvPr id="3075" name="Picture 3" descr="C:\Users\User\Desktop\image-26-01-21-08-17-1.jpeg"/>
          <p:cNvPicPr>
            <a:picLocks noChangeAspect="1" noChangeArrowheads="1"/>
          </p:cNvPicPr>
          <p:nvPr/>
        </p:nvPicPr>
        <p:blipFill>
          <a:blip r:embed="rId5" cstate="print"/>
          <a:srcRect t="12014" r="6453"/>
          <a:stretch>
            <a:fillRect/>
          </a:stretch>
        </p:blipFill>
        <p:spPr bwMode="auto">
          <a:xfrm>
            <a:off x="4644007" y="3861048"/>
            <a:ext cx="4248473" cy="2996952"/>
          </a:xfrm>
          <a:prstGeom prst="rect">
            <a:avLst/>
          </a:prstGeom>
          <a:noFill/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267744" y="6353944"/>
            <a:ext cx="4680520" cy="504056"/>
          </a:xfrm>
          <a:prstGeom prst="rect">
            <a:avLst/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Arial" pitchFamily="34" charset="0"/>
              </a:rPr>
              <a:t>Буклеты для родителей 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Arial" pitchFamily="34" charset="0"/>
              </a:rPr>
              <a:t>«Добрый лекарь Лук»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51520" y="3284984"/>
            <a:ext cx="4176464" cy="720080"/>
          </a:xfrm>
          <a:prstGeom prst="rect">
            <a:avLst/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Arial" pitchFamily="34" charset="0"/>
              </a:rPr>
              <a:t>Выставка творческих работ детей и родителей 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Arial" pitchFamily="34" charset="0"/>
              </a:rPr>
              <a:t>«Вот такой у нас лучок!»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User\Desktop\image-26-01-21-06-17.jpeg"/>
          <p:cNvPicPr>
            <a:picLocks noChangeAspect="1" noChangeArrowheads="1"/>
          </p:cNvPicPr>
          <p:nvPr/>
        </p:nvPicPr>
        <p:blipFill>
          <a:blip r:embed="rId6" cstate="print"/>
          <a:srcRect t="2731"/>
          <a:stretch>
            <a:fillRect/>
          </a:stretch>
        </p:blipFill>
        <p:spPr bwMode="auto">
          <a:xfrm>
            <a:off x="251520" y="764704"/>
            <a:ext cx="4176464" cy="25649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www.publicdomainpictures.net/pictures/270000/velka/garden-fence-grass-illustr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User\Desktop\Новая папка\014.jpg"/>
          <p:cNvPicPr>
            <a:picLocks noChangeAspect="1" noChangeArrowheads="1"/>
          </p:cNvPicPr>
          <p:nvPr/>
        </p:nvPicPr>
        <p:blipFill>
          <a:blip r:embed="rId3" cstate="print"/>
          <a:srcRect l="6018" t="24073" r="7958" b="12206"/>
          <a:stretch>
            <a:fillRect/>
          </a:stretch>
        </p:blipFill>
        <p:spPr bwMode="auto">
          <a:xfrm>
            <a:off x="309126" y="980728"/>
            <a:ext cx="8511345" cy="5328592"/>
          </a:xfrm>
          <a:prstGeom prst="rect">
            <a:avLst/>
          </a:prstGeom>
          <a:noFill/>
        </p:spPr>
      </p:pic>
      <p:pic>
        <p:nvPicPr>
          <p:cNvPr id="5" name="Рисунок 4" descr="https://www.clipartmax.com/png/full/158-1581666_craft-fruits-and-vegetables-clipart-gif.png"/>
          <p:cNvPicPr/>
          <p:nvPr/>
        </p:nvPicPr>
        <p:blipFill>
          <a:blip r:embed="rId4" cstate="print"/>
          <a:srcRect l="6321"/>
          <a:stretch>
            <a:fillRect/>
          </a:stretch>
        </p:blipFill>
        <p:spPr bwMode="auto">
          <a:xfrm>
            <a:off x="0" y="4985792"/>
            <a:ext cx="104360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1187624" y="188640"/>
            <a:ext cx="6336704" cy="5614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800" i="1" kern="10" dirty="0" smtClean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Итоги проекта</a:t>
            </a:r>
            <a:endParaRPr lang="ru-RU" sz="2800" i="1" kern="10" spc="0" dirty="0">
              <a:ln w="28575">
                <a:solidFill>
                  <a:schemeClr val="bg1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7" name="Рисунок 6" descr="https://www.clipartmax.com/png/full/158-1581666_craft-fruits-and-vegetables-clipart-gif.png"/>
          <p:cNvPicPr/>
          <p:nvPr/>
        </p:nvPicPr>
        <p:blipFill>
          <a:blip r:embed="rId4" cstate="print"/>
          <a:srcRect l="6321" b="26923"/>
          <a:stretch>
            <a:fillRect/>
          </a:stretch>
        </p:blipFill>
        <p:spPr bwMode="auto">
          <a:xfrm>
            <a:off x="7668344" y="188640"/>
            <a:ext cx="1043608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www.publicdomainpictures.net/pictures/270000/velka/garden-fence-grass-illustr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323528" y="692696"/>
            <a:ext cx="4104456" cy="424847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Практика показывает, что у многих детей слабый</a:t>
            </a:r>
            <a:r>
              <a:rPr kumimoji="0" lang="ru-RU" sz="18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иммунитет и они часто болеют разными  простудными заболеваниями, поэтому в рацион питания детей нужно включать свежие овощи. 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kumimoji="0" lang="ru-RU" sz="18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дним из самых полезных овощей является </a:t>
            </a:r>
            <a:r>
              <a:rPr kumimoji="0" lang="ru-RU" sz="18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ЛУК</a:t>
            </a:r>
            <a:r>
              <a:rPr kumimoji="0" lang="ru-RU" sz="18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который помогает бороться с кашлем, гриппом и ангиной, убивает в организме все болезнетворные микробы и вирусы. А это особенно актуально сейчас, когда вся планета охвачена </a:t>
            </a:r>
            <a:r>
              <a:rPr kumimoji="0" lang="ru-RU" sz="18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КОРОНАВИРУСОМ</a:t>
            </a:r>
            <a:r>
              <a:rPr kumimoji="0" lang="ru-RU" sz="18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 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79512" y="5085184"/>
            <a:ext cx="8784976" cy="15567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детей лук невероятно полезен. Особенно в зимнее время года, когда требуется укреплять иммунитет. Вообще, лук – это один из самых популярных овощей в России. Ни на одной кухне нельзя обойтись без него. 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Вот поэтому мы и решили рассказать своим воспитанникам о полезных свойствах лука, научить детей и родителей заботиться о своем здоровье с помощью Его Величества Лука.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572000" y="692696"/>
            <a:ext cx="4320480" cy="424847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В луке витамины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микроэлементы, в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том числе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ЙОД.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Дефицит йода сегодня особенно актуален, так как в Тюменской области и в нашем городе его недостаточно в воде и почве. Йод очень важен для организма ребенка, он участвует в формировании нервной системы, его дефицит приводит к отставанию в умственном и физическом развитии. Поэтому нужно строго следить за самочувствием ребенка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и чаще подавать к столу продукты, содержащие йод.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WordArt 3"/>
          <p:cNvSpPr>
            <a:spLocks noChangeArrowheads="1" noChangeShapeType="1" noTextEdit="1"/>
          </p:cNvSpPr>
          <p:nvPr/>
        </p:nvSpPr>
        <p:spPr bwMode="auto">
          <a:xfrm>
            <a:off x="1835696" y="188640"/>
            <a:ext cx="5544616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761"/>
              </a:avLst>
            </a:prstTxWarp>
          </a:bodyPr>
          <a:lstStyle/>
          <a:p>
            <a:pPr algn="ctr" rtl="0"/>
            <a:r>
              <a:rPr lang="ru-RU" sz="2400" i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2D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Актуальность</a:t>
            </a:r>
            <a:endParaRPr lang="ru-RU" sz="2400" i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92D050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www.publicdomainpictures.net/pictures/270000/velka/garden-fence-grass-illustr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179512" y="188640"/>
            <a:ext cx="5616623" cy="216024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Arial" pitchFamily="34" charset="0"/>
              </a:rPr>
              <a:t>Используемые методы и приемы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беседа, чтение художественной литературы, использование фольклора, разучивание песен и танцев, заучивание стихов, практические занятия, наблюдение,  экспериментирование,  пальчиковые, дидактические, подвижные и ролевые игры, театрализация, спортивные мероприятия, творческая деятельность, выставки, викторины.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https://www.clipartmax.com/png/full/158-1581666_craft-fruits-and-vegetables-clipart-gif.png"/>
          <p:cNvPicPr/>
          <p:nvPr/>
        </p:nvPicPr>
        <p:blipFill>
          <a:blip r:embed="rId3" cstate="print"/>
          <a:srcRect l="6321"/>
          <a:stretch>
            <a:fillRect/>
          </a:stretch>
        </p:blipFill>
        <p:spPr bwMode="auto">
          <a:xfrm>
            <a:off x="179512" y="2564904"/>
            <a:ext cx="2448272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2843808" y="2492896"/>
            <a:ext cx="5915025" cy="40925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Arial" pitchFamily="34" charset="0"/>
              </a:rPr>
              <a:t>Интеграция образовательных областей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Arial" pitchFamily="34" charset="0"/>
              </a:rPr>
              <a:t>Речевое развитие: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 знакомство с произведения художественной литературы, народным фольклором,  познавательные беседы, разучивание стихов, дидактические и словесные игры.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Arial" pitchFamily="34" charset="0"/>
              </a:rPr>
              <a:t>Художественно-эстетическое развитие: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разучивание песен, частушек, танцев, театрализованная деятельность, творческие работы детей и родителей, книжки-малышки, рисование и аппликация.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Arial" pitchFamily="34" charset="0"/>
              </a:rPr>
              <a:t>Физическое развитие: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подвижные, пальчиковые игры и упражнения.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Arial" pitchFamily="34" charset="0"/>
              </a:rPr>
              <a:t>Познавательное: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опыты и эксперименты, познавательные беседы, просмотр мультфильмов и презентаций.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Arial" pitchFamily="34" charset="0"/>
              </a:rPr>
              <a:t>Социально-коммуникативное: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закрепление правил общения, поведения в коллективе, совместной деятельности, взаимодействия с детьми и взрослыми.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 descr="https://thumbs.dreamstime.com/b/%D0%BC%D0%B8-%D1%8B%D0%B9-%D0%BF%D0%B5%D1%80%D1%81%D0%BE%D0%BD%D0%B0%D0%B6-%D0%B8%D0%B7-%D0%BC%D1%83-%D1%8C%D1%82%D1%84%D0%B8-%D1%8C%D0%BC%D0%B0-%D1%83%D0%BA%D0%B0-420216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260648"/>
            <a:ext cx="2392266" cy="2088232"/>
          </a:xfrm>
          <a:prstGeom prst="ellipse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ublicdomainpictures.net/pictures/270000/velka/garden-fence-grass-illustr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323528" y="260648"/>
            <a:ext cx="8568952" cy="28803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Arial" pitchFamily="34" charset="0"/>
              </a:rPr>
              <a:t>Предполагаемые результаты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    Дети получат новые знания о луке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 и его пользе,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научатся сажать и выращивать его на подоконниках.  Расширят словарный запас, узнают новые поговорки, пословицы, загадки про лук. Дошкольники приобретут новый опыт поисково-исследовательской деятельности, будут совершенствовать умения наблюдать, сравнивать, делать выводы.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    Родители приобщатся к реализации проекта, активнее будут участвовать в образовательной деятельности детского коллектива, повысят свою педагогическую культуру.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    Педагоги  повысят профессиональный уровень и усовершенствуют опыт работы проектной деятельности.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115616" y="3284984"/>
            <a:ext cx="7128792" cy="4524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Arial" pitchFamily="34" charset="0"/>
              </a:rPr>
              <a:t>А главное – дети узнают, за что надо любить лук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C:\Users\User\Desktop\Новая папка\000539431.jpg"/>
          <p:cNvPicPr/>
          <p:nvPr/>
        </p:nvPicPr>
        <p:blipFill>
          <a:blip r:embed="rId3" cstate="print"/>
          <a:srcRect l="17824" r="27200" b="6411"/>
          <a:stretch>
            <a:fillRect/>
          </a:stretch>
        </p:blipFill>
        <p:spPr bwMode="auto">
          <a:xfrm>
            <a:off x="3707904" y="4878729"/>
            <a:ext cx="1656184" cy="1979271"/>
          </a:xfrm>
          <a:prstGeom prst="flowChartMagneticDisk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main-cdn.goods.ru/big2/hlr-system/1718471627/100024506881b0.jpg"/>
          <p:cNvPicPr/>
          <p:nvPr/>
        </p:nvPicPr>
        <p:blipFill>
          <a:blip r:embed="rId4" cstate="print"/>
          <a:srcRect b="12162"/>
          <a:stretch>
            <a:fillRect/>
          </a:stretch>
        </p:blipFill>
        <p:spPr bwMode="auto">
          <a:xfrm>
            <a:off x="3059832" y="3789040"/>
            <a:ext cx="2990368" cy="9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avatars.mds.yandex.net/get-zen_doc/2414075/pub_5ebd5ba57fa15d3cb95d4cb8_5ebd5dafc9a7f239f58b0214/scale_1200"/>
          <p:cNvPicPr/>
          <p:nvPr/>
        </p:nvPicPr>
        <p:blipFill>
          <a:blip r:embed="rId5" cstate="print"/>
          <a:srcRect l="27486" r="26913" b="4609"/>
          <a:stretch>
            <a:fillRect/>
          </a:stretch>
        </p:blipFill>
        <p:spPr bwMode="auto">
          <a:xfrm>
            <a:off x="1331640" y="4797152"/>
            <a:ext cx="136815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6" cstate="print"/>
          <a:srcRect l="32587" t="7532" r="33065" b="8052"/>
          <a:stretch>
            <a:fillRect/>
          </a:stretch>
        </p:blipFill>
        <p:spPr bwMode="auto">
          <a:xfrm>
            <a:off x="6300192" y="4797152"/>
            <a:ext cx="151216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трелка вниз 11"/>
          <p:cNvSpPr/>
          <p:nvPr/>
        </p:nvSpPr>
        <p:spPr>
          <a:xfrm rot="5400000">
            <a:off x="2946680" y="570239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5364088" y="544522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16200000">
            <a:off x="4304540" y="4488548"/>
            <a:ext cx="46291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www.publicdomainpictures.net/pictures/270000/velka/garden-fence-grass-illustr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1506" name="WordArt 2"/>
          <p:cNvSpPr>
            <a:spLocks noChangeArrowheads="1" noChangeShapeType="1" noTextEdit="1"/>
          </p:cNvSpPr>
          <p:nvPr/>
        </p:nvSpPr>
        <p:spPr bwMode="auto">
          <a:xfrm>
            <a:off x="1763688" y="188640"/>
            <a:ext cx="4968552" cy="6334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800" i="1" kern="10" spc="0" dirty="0" smtClean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Лук - от семи  недуг</a:t>
            </a:r>
            <a:endParaRPr lang="ru-RU" sz="2800" i="1" kern="10" spc="0" dirty="0">
              <a:ln w="28575">
                <a:solidFill>
                  <a:schemeClr val="bg1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4" name="Рисунок 3" descr="https://i02.fotocdn.net/s120/ed795e46bd415ae9/public_pin_l/2755531611.jpg"/>
          <p:cNvPicPr/>
          <p:nvPr/>
        </p:nvPicPr>
        <p:blipFill>
          <a:blip r:embed="rId3" cstate="print"/>
          <a:srcRect l="2980" t="8207" r="7697"/>
          <a:stretch>
            <a:fillRect/>
          </a:stretch>
        </p:blipFill>
        <p:spPr bwMode="auto">
          <a:xfrm>
            <a:off x="179512" y="908720"/>
            <a:ext cx="3240360" cy="2507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Рисунок 4" descr="https://heaclub.ru/tim/590d547e34110fbe3e51fb8d42b367e1.jpg"/>
          <p:cNvPicPr/>
          <p:nvPr/>
        </p:nvPicPr>
        <p:blipFill>
          <a:blip r:embed="rId4" cstate="print"/>
          <a:srcRect l="3100" t="15642" r="5056"/>
          <a:stretch>
            <a:fillRect/>
          </a:stretch>
        </p:blipFill>
        <p:spPr bwMode="auto">
          <a:xfrm>
            <a:off x="5580112" y="980728"/>
            <a:ext cx="3366458" cy="2507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Рисунок 5" descr="http://images.myshared.ru/6/644772/slide_5.jpg"/>
          <p:cNvPicPr/>
          <p:nvPr/>
        </p:nvPicPr>
        <p:blipFill>
          <a:blip r:embed="rId5" cstate="print"/>
          <a:srcRect l="3579" t="17922" r="1170" b="8757"/>
          <a:stretch>
            <a:fillRect/>
          </a:stretch>
        </p:blipFill>
        <p:spPr bwMode="auto">
          <a:xfrm>
            <a:off x="2987824" y="2204864"/>
            <a:ext cx="3273795" cy="2229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" name="Рисунок 6" descr="https://heaclub.ru/tim/b578ad5bcd8c8ae46be840c849d25fca.jpg"/>
          <p:cNvPicPr/>
          <p:nvPr/>
        </p:nvPicPr>
        <p:blipFill>
          <a:blip r:embed="rId6" cstate="print"/>
          <a:srcRect l="3582" t="12240" r="8278"/>
          <a:stretch>
            <a:fillRect/>
          </a:stretch>
        </p:blipFill>
        <p:spPr bwMode="auto">
          <a:xfrm>
            <a:off x="251520" y="4149080"/>
            <a:ext cx="3629926" cy="2430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8" name="Рисунок 7" descr="http://images.myshared.ru/6/644772/slide_2.jpg"/>
          <p:cNvPicPr/>
          <p:nvPr/>
        </p:nvPicPr>
        <p:blipFill>
          <a:blip r:embed="rId7" cstate="print"/>
          <a:srcRect l="4359" t="22338" r="5548" b="9077"/>
          <a:stretch>
            <a:fillRect/>
          </a:stretch>
        </p:blipFill>
        <p:spPr bwMode="auto">
          <a:xfrm>
            <a:off x="5436096" y="4221088"/>
            <a:ext cx="3536203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3419872" y="836712"/>
            <a:ext cx="2160240" cy="129614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Я – лук,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я – лучший доктор,</a:t>
            </a:r>
            <a:b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</a:b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        Веселый, озорной.</a:t>
            </a:r>
            <a:b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</a:b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      Простуды и ангины</a:t>
            </a:r>
            <a:b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</a:b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     Не справятся со мной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3851920" y="4581128"/>
            <a:ext cx="1584176" cy="187220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Наш волшебный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добрый лук,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Помогает всем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 вокруг.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Он повысит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 аппетит,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От микробов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защитит.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www.publicdomainpictures.net/pictures/270000/velka/garden-fence-grass-illustr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323528" y="0"/>
            <a:ext cx="8568952" cy="6334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800" i="1" kern="10" dirty="0" smtClean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Мероприятия в рамках реализации проекта</a:t>
            </a:r>
            <a:endParaRPr lang="ru-RU" sz="2800" i="1" kern="10" spc="0" dirty="0">
              <a:ln w="28575">
                <a:solidFill>
                  <a:schemeClr val="bg1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7" name="Рисунок 6" descr="C:\Users\User\Desktop\фото к проекту\image-18-01-21-11-15-10.jpeg"/>
          <p:cNvPicPr/>
          <p:nvPr/>
        </p:nvPicPr>
        <p:blipFill>
          <a:blip r:embed="rId3" cstate="print"/>
          <a:srcRect t="19184" b="9082"/>
          <a:stretch>
            <a:fillRect/>
          </a:stretch>
        </p:blipFill>
        <p:spPr bwMode="auto">
          <a:xfrm>
            <a:off x="251520" y="764704"/>
            <a:ext cx="4464496" cy="266429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Рисунок 7" descr="C:\Users\User\Desktop\фото к проекту\image-18-01-21-11-15-15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717032"/>
            <a:ext cx="4464496" cy="288032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9" name="Рисунок 8" descr="C:\Users\User\Desktop\фото к проекту\image-18-01-21-11-15-1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3789040"/>
            <a:ext cx="3860687" cy="284823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Рисунок 4" descr="https://www.clipartmax.com/png/full/158-1581666_craft-fruits-and-vegetables-clipart-gif.png"/>
          <p:cNvPicPr/>
          <p:nvPr/>
        </p:nvPicPr>
        <p:blipFill>
          <a:blip r:embed="rId6" cstate="print"/>
          <a:srcRect l="6321"/>
          <a:stretch>
            <a:fillRect/>
          </a:stretch>
        </p:blipFill>
        <p:spPr bwMode="auto">
          <a:xfrm>
            <a:off x="7956376" y="4913784"/>
            <a:ext cx="100811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1043608" y="2996952"/>
            <a:ext cx="3252788" cy="576064"/>
          </a:xfrm>
          <a:prstGeom prst="rect">
            <a:avLst/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Arial" pitchFamily="34" charset="0"/>
              </a:rPr>
              <a:t>Познавательная  б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Arial" pitchFamily="34" charset="0"/>
              </a:rPr>
              <a:t>еседа «Откуда к нам лук пришел»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2627784" y="6093296"/>
            <a:ext cx="3240360" cy="603448"/>
          </a:xfrm>
          <a:prstGeom prst="rect">
            <a:avLst/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Arial" pitchFamily="34" charset="0"/>
              </a:rPr>
              <a:t>Практическое занятие «Вот какой бывает лук» (виды лука)</a:t>
            </a:r>
          </a:p>
        </p:txBody>
      </p:sp>
      <p:pic>
        <p:nvPicPr>
          <p:cNvPr id="3" name="Picture 2" descr="C:\Users\User\Desktop\Юле про лук\фото к проекту\image-18-01-21-11-15.jpeg"/>
          <p:cNvPicPr>
            <a:picLocks noChangeAspect="1" noChangeArrowheads="1"/>
          </p:cNvPicPr>
          <p:nvPr/>
        </p:nvPicPr>
        <p:blipFill>
          <a:blip r:embed="rId7" cstate="print"/>
          <a:srcRect l="9250" r="3290" b="15905"/>
          <a:stretch>
            <a:fillRect/>
          </a:stretch>
        </p:blipFill>
        <p:spPr bwMode="auto">
          <a:xfrm>
            <a:off x="4932040" y="764704"/>
            <a:ext cx="3958382" cy="2664296"/>
          </a:xfrm>
          <a:prstGeom prst="round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5292080" y="3212976"/>
            <a:ext cx="3252788" cy="432048"/>
          </a:xfrm>
          <a:prstGeom prst="rect">
            <a:avLst/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Arial" pitchFamily="34" charset="0"/>
              </a:rPr>
              <a:t>Занятие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Arial" pitchFamily="34" charset="0"/>
              </a:rPr>
              <a:t> «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Arial" pitchFamily="34" charset="0"/>
              </a:rPr>
              <a:t>Луковый фольклор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Arial" pitchFamily="34" charset="0"/>
              </a:rPr>
              <a:t>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www.publicdomainpictures.net/pictures/270000/velka/garden-fence-grass-illustr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1475656" y="0"/>
            <a:ext cx="6408712" cy="6334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800" i="1" kern="10" dirty="0" smtClean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Сюжетно-ролевые игры</a:t>
            </a:r>
            <a:r>
              <a:rPr lang="ru-RU" sz="2800" i="1" kern="10" spc="0" dirty="0" smtClean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  </a:t>
            </a:r>
            <a:endParaRPr lang="ru-RU" sz="2800" i="1" kern="10" spc="0" dirty="0">
              <a:ln w="28575">
                <a:solidFill>
                  <a:schemeClr val="bg1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4" name="Рисунок 3" descr="C:\Users\User\Desktop\фото к проекту\image-18-01-21-11-13-1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764704"/>
            <a:ext cx="4104456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Рисунок 4" descr="C:\Users\User\Desktop\фото к проекту\м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764704"/>
            <a:ext cx="4032448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Рисунок 5" descr="C:\Users\User\Desktop\фото к проекту\image-18-01-21-11-13-5.jpeg"/>
          <p:cNvPicPr/>
          <p:nvPr/>
        </p:nvPicPr>
        <p:blipFill>
          <a:blip r:embed="rId5" cstate="print"/>
          <a:srcRect t="20325" r="5263"/>
          <a:stretch>
            <a:fillRect/>
          </a:stretch>
        </p:blipFill>
        <p:spPr bwMode="auto">
          <a:xfrm>
            <a:off x="323528" y="4149080"/>
            <a:ext cx="3816424" cy="252028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Рисунок 6" descr="C:\Users\User\Desktop\фото к проекту\image-18-01-21-11-13-2.jpeg"/>
          <p:cNvPicPr/>
          <p:nvPr/>
        </p:nvPicPr>
        <p:blipFill>
          <a:blip r:embed="rId6" cstate="print"/>
          <a:srcRect l="17604" r="7777"/>
          <a:stretch>
            <a:fillRect/>
          </a:stretch>
        </p:blipFill>
        <p:spPr bwMode="auto">
          <a:xfrm>
            <a:off x="6588224" y="4221088"/>
            <a:ext cx="2304256" cy="244827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4283968" y="4221088"/>
            <a:ext cx="2088232" cy="2376264"/>
          </a:xfrm>
          <a:prstGeom prst="rect">
            <a:avLst/>
          </a:prstGeom>
          <a:solidFill>
            <a:srgbClr val="92D050"/>
          </a:soli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ru-RU" sz="800" b="1" dirty="0" smtClean="0">
              <a:solidFill>
                <a:srgbClr val="C00000"/>
              </a:solidFill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Arial" pitchFamily="34" charset="0"/>
              </a:rPr>
              <a:t>Сюжетно-ролевые игры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Arial" pitchFamily="34" charset="0"/>
              </a:rPr>
              <a:t>«Варим суп для куклы Маши»</a:t>
            </a:r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Arial" pitchFamily="34" charset="0"/>
              </a:rPr>
              <a:t>«Готовим салат для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Arial" pitchFamily="34" charset="0"/>
              </a:rPr>
              <a:t>Винни-Пуха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Arial" pitchFamily="34" charset="0"/>
              </a:rPr>
              <a:t>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www.publicdomainpictures.net/pictures/270000/velka/garden-fence-grass-illustr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1259632" y="188640"/>
            <a:ext cx="6840760" cy="48939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2800" i="1" kern="10" spc="0" dirty="0" smtClean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Луковые игры и викторины</a:t>
            </a:r>
            <a:endParaRPr lang="ru-RU" sz="2800" i="1" kern="10" spc="0" dirty="0">
              <a:ln w="28575">
                <a:solidFill>
                  <a:schemeClr val="bg1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4" name="Рисунок 3" descr="C:\Users\User\Desktop\фото к проекту\image-18-01-21-11-15-2.jpeg"/>
          <p:cNvPicPr/>
          <p:nvPr/>
        </p:nvPicPr>
        <p:blipFill>
          <a:blip r:embed="rId3" cstate="print"/>
          <a:srcRect t="22659"/>
          <a:stretch>
            <a:fillRect/>
          </a:stretch>
        </p:blipFill>
        <p:spPr bwMode="auto">
          <a:xfrm>
            <a:off x="323528" y="980728"/>
            <a:ext cx="5352793" cy="310502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084168" y="1124744"/>
            <a:ext cx="2562845" cy="1944216"/>
          </a:xfrm>
          <a:prstGeom prst="rect">
            <a:avLst/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Arial" pitchFamily="34" charset="0"/>
              </a:rPr>
              <a:t>Луковая викторина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Arial" pitchFamily="34" charset="0"/>
              </a:rPr>
              <a:t> «Ты полезный горький лук –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Arial" pitchFamily="34" charset="0"/>
              </a:rPr>
              <a:t>навсегда наш верный друг!»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C:\Users\User\Desktop\фото к проекту\image-18-01-21-11-13-4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501008"/>
            <a:ext cx="4320480" cy="3140968"/>
          </a:xfrm>
          <a:prstGeom prst="snip2Diag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691680" y="4437112"/>
            <a:ext cx="2274813" cy="1944216"/>
          </a:xfrm>
          <a:prstGeom prst="rect">
            <a:avLst/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Arial" pitchFamily="34" charset="0"/>
              </a:rPr>
              <a:t>Дидактическая игра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Arial" pitchFamily="34" charset="0"/>
              </a:rPr>
              <a:t> «Добавь недостающие части лука!»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https://www.clipartmax.com/png/full/158-1581666_craft-fruits-and-vegetables-clipart-gif.png"/>
          <p:cNvPicPr/>
          <p:nvPr/>
        </p:nvPicPr>
        <p:blipFill>
          <a:blip r:embed="rId5" cstate="print"/>
          <a:srcRect l="6321"/>
          <a:stretch>
            <a:fillRect/>
          </a:stretch>
        </p:blipFill>
        <p:spPr bwMode="auto">
          <a:xfrm>
            <a:off x="251520" y="3933056"/>
            <a:ext cx="1224136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1234</TotalTime>
  <Words>987</Words>
  <Application>Microsoft Office PowerPoint</Application>
  <PresentationFormat>Экран (4:3)</PresentationFormat>
  <Paragraphs>133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Arial Black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admin</cp:lastModifiedBy>
  <cp:revision>121</cp:revision>
  <dcterms:created xsi:type="dcterms:W3CDTF">2021-01-18T05:46:29Z</dcterms:created>
  <dcterms:modified xsi:type="dcterms:W3CDTF">2021-12-30T09:31:48Z</dcterms:modified>
</cp:coreProperties>
</file>