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4" r:id="rId4"/>
    <p:sldId id="259" r:id="rId5"/>
    <p:sldId id="275" r:id="rId6"/>
    <p:sldId id="261" r:id="rId7"/>
    <p:sldId id="268" r:id="rId8"/>
    <p:sldId id="262" r:id="rId9"/>
    <p:sldId id="272" r:id="rId10"/>
    <p:sldId id="263" r:id="rId11"/>
    <p:sldId id="264" r:id="rId12"/>
    <p:sldId id="269" r:id="rId13"/>
    <p:sldId id="271" r:id="rId14"/>
    <p:sldId id="267" r:id="rId15"/>
    <p:sldId id="265" r:id="rId16"/>
    <p:sldId id="266" r:id="rId17"/>
    <p:sldId id="270" r:id="rId18"/>
    <p:sldId id="277" r:id="rId19"/>
    <p:sldId id="278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08" autoAdjust="0"/>
    <p:restoredTop sz="94660"/>
  </p:normalViewPr>
  <p:slideViewPr>
    <p:cSldViewPr snapToGrid="0">
      <p:cViewPr varScale="1">
        <p:scale>
          <a:sx n="73" d="100"/>
          <a:sy n="73" d="100"/>
        </p:scale>
        <p:origin x="-58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9F1E4-5D2D-4587-BF8B-A029451D21FF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F76DA-743C-44C2-859F-829F1231EB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19201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9F1E4-5D2D-4587-BF8B-A029451D21FF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F76DA-743C-44C2-859F-829F1231EB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78983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9F1E4-5D2D-4587-BF8B-A029451D21FF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F76DA-743C-44C2-859F-829F1231EB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77154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9F1E4-5D2D-4587-BF8B-A029451D21FF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F76DA-743C-44C2-859F-829F1231EB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69751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9F1E4-5D2D-4587-BF8B-A029451D21FF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F76DA-743C-44C2-859F-829F1231EB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39442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9F1E4-5D2D-4587-BF8B-A029451D21FF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F76DA-743C-44C2-859F-829F1231EB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3593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9F1E4-5D2D-4587-BF8B-A029451D21FF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F76DA-743C-44C2-859F-829F1231EB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70956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9F1E4-5D2D-4587-BF8B-A029451D21FF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F76DA-743C-44C2-859F-829F1231EB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39445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9F1E4-5D2D-4587-BF8B-A029451D21FF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F76DA-743C-44C2-859F-829F1231EB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94822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9F1E4-5D2D-4587-BF8B-A029451D21FF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F76DA-743C-44C2-859F-829F1231EB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57514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9F1E4-5D2D-4587-BF8B-A029451D21FF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F76DA-743C-44C2-859F-829F1231EB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55849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9F1E4-5D2D-4587-BF8B-A029451D21FF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1F76DA-743C-44C2-859F-829F1231EB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25840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11" Type="http://schemas.openxmlformats.org/officeDocument/2006/relationships/image" Target="../media/image66.jpeg"/><Relationship Id="rId5" Type="http://schemas.openxmlformats.org/officeDocument/2006/relationships/image" Target="../media/image60.jpeg"/><Relationship Id="rId10" Type="http://schemas.openxmlformats.org/officeDocument/2006/relationships/image" Target="../media/image65.jpeg"/><Relationship Id="rId4" Type="http://schemas.openxmlformats.org/officeDocument/2006/relationships/image" Target="../media/image59.jpeg"/><Relationship Id="rId9" Type="http://schemas.openxmlformats.org/officeDocument/2006/relationships/image" Target="../media/image6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90908" y="328639"/>
            <a:ext cx="9748951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Муниципальное  автономное  дошкольное  образовательное</a:t>
            </a:r>
          </a:p>
          <a:p>
            <a:pPr algn="ctr"/>
            <a:r>
              <a:rPr lang="ru-RU" sz="2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у</a:t>
            </a:r>
            <a:r>
              <a:rPr lang="ru-RU" sz="28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чреждение  детский сад № 186 города Тюмени</a:t>
            </a:r>
            <a:endParaRPr lang="ru-RU" sz="28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82257" y="1713301"/>
            <a:ext cx="471398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 Р О Е К Т</a:t>
            </a: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Питание и здоровье</a:t>
            </a: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52444" y="2915083"/>
            <a:ext cx="588712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«Молока  в  достатке – </a:t>
            </a:r>
          </a:p>
          <a:p>
            <a:pPr algn="ctr"/>
            <a:r>
              <a:rPr lang="ru-RU" sz="44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</a:t>
            </a:r>
            <a:r>
              <a:rPr lang="ru-RU" sz="44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мы</a:t>
            </a:r>
            <a:r>
              <a:rPr lang="ru-RU" sz="44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</a:t>
            </a:r>
            <a:r>
              <a:rPr lang="ru-RU" sz="44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  порядке!»</a:t>
            </a:r>
            <a:endParaRPr lang="ru-RU" sz="4400" b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901329" y="5290125"/>
            <a:ext cx="4107791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Выполнили воспитатели:</a:t>
            </a:r>
          </a:p>
          <a:p>
            <a:pPr algn="ctr"/>
            <a:r>
              <a:rPr lang="ru-RU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Меренкова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М.В. и</a:t>
            </a:r>
          </a:p>
          <a:p>
            <a:pPr algn="ctr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Макарова Е.Е.  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897970" y="6113085"/>
            <a:ext cx="241316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Тюмень, 2022 </a:t>
            </a:r>
            <a:endParaRPr lang="ru-RU" sz="28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5686134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20040"/>
            <a:ext cx="4145280" cy="3108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303" y="91440"/>
            <a:ext cx="4110445" cy="3082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3" y="3696789"/>
            <a:ext cx="4214948" cy="31612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4635" y="3429000"/>
            <a:ext cx="3187880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4715691" y="587829"/>
            <a:ext cx="3135085" cy="8372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Конструирование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теме  «Ферма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20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080" y="2572225"/>
            <a:ext cx="4040776" cy="30305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6323681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87"/>
            <a:ext cx="12191999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61231" y="1499839"/>
            <a:ext cx="4899780" cy="22049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809" b="11203"/>
          <a:stretch>
            <a:fillRect/>
          </a:stretch>
        </p:blipFill>
        <p:spPr>
          <a:xfrm>
            <a:off x="7472760" y="3670663"/>
            <a:ext cx="4588610" cy="28215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33525" y="3072795"/>
            <a:ext cx="3051633" cy="40688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Прямоугольник 6"/>
          <p:cNvSpPr/>
          <p:nvPr/>
        </p:nvSpPr>
        <p:spPr>
          <a:xfrm flipH="1">
            <a:off x="3540036" y="953588"/>
            <a:ext cx="3252650" cy="1269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Лепка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«Буренка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2000" b="1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Аппликация «Корова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Оригами «Кормилица»</a:t>
            </a:r>
            <a:endParaRPr lang="ru-RU" sz="20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221" y="182880"/>
            <a:ext cx="4241074" cy="31808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9622830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30" y="0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19179" y="4049486"/>
            <a:ext cx="5837630" cy="26269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094" r="15039"/>
          <a:stretch/>
        </p:blipFill>
        <p:spPr>
          <a:xfrm>
            <a:off x="6622869" y="3884831"/>
            <a:ext cx="4807016" cy="264789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959"/>
          <a:stretch/>
        </p:blipFill>
        <p:spPr>
          <a:xfrm>
            <a:off x="5933799" y="350310"/>
            <a:ext cx="5758543" cy="30861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-182879" y="3104023"/>
            <a:ext cx="4127862" cy="8372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Рисование 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«На лугу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пасутся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ко….»</a:t>
            </a:r>
            <a:endParaRPr lang="ru-RU" sz="20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208528"/>
            <a:ext cx="4137948" cy="284395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300693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47" y="197996"/>
            <a:ext cx="4492239" cy="20189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634282" y="175592"/>
            <a:ext cx="4528457" cy="20378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950" t="14146" r="25389" b="-3427"/>
          <a:stretch/>
        </p:blipFill>
        <p:spPr>
          <a:xfrm>
            <a:off x="8785299" y="4529450"/>
            <a:ext cx="3004457" cy="23826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805" r="29221" b="2453"/>
          <a:stretch/>
        </p:blipFill>
        <p:spPr>
          <a:xfrm rot="10800000">
            <a:off x="-529" y="3605491"/>
            <a:ext cx="3827416" cy="30015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912" y="4376057"/>
            <a:ext cx="4296362" cy="22309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493" t="7503" r="22078" b="33912"/>
          <a:stretch/>
        </p:blipFill>
        <p:spPr>
          <a:xfrm rot="10800000">
            <a:off x="8196019" y="2372327"/>
            <a:ext cx="3717843" cy="19058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262640" y="2449121"/>
            <a:ext cx="80171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Дидактические игры: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«Собери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картинку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», «Четвёртый лишний»,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«Разложи по тарелочкам»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913512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2" y="122281"/>
            <a:ext cx="3743053" cy="49907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852" y="345075"/>
            <a:ext cx="3575957" cy="476794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984" y="3288541"/>
            <a:ext cx="4336868" cy="325265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Прямоугольник 7"/>
          <p:cNvSpPr/>
          <p:nvPr/>
        </p:nvSpPr>
        <p:spPr>
          <a:xfrm>
            <a:off x="3631475" y="731520"/>
            <a:ext cx="49900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Физическое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развитие</a:t>
            </a:r>
          </a:p>
          <a:p>
            <a:pPr algn="ctr"/>
            <a:endParaRPr lang="ru-RU" sz="2000" b="1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Эстафета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«Накорми козу и корову сеном»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588867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25" y="548639"/>
            <a:ext cx="3309257" cy="248194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130"/>
          <a:stretch>
            <a:fillRect/>
          </a:stretch>
        </p:blipFill>
        <p:spPr>
          <a:xfrm>
            <a:off x="6647616" y="326570"/>
            <a:ext cx="2429692" cy="28080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143" r="23756" b="17524"/>
          <a:stretch/>
        </p:blipFill>
        <p:spPr>
          <a:xfrm>
            <a:off x="3906322" y="352697"/>
            <a:ext cx="2520590" cy="305619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92" t="18476" r="18677" b="12381"/>
          <a:stretch/>
        </p:blipFill>
        <p:spPr>
          <a:xfrm>
            <a:off x="9586356" y="3866606"/>
            <a:ext cx="2445425" cy="274595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417" t="22961" b="26837"/>
          <a:stretch/>
        </p:blipFill>
        <p:spPr>
          <a:xfrm>
            <a:off x="156754" y="4008444"/>
            <a:ext cx="3273605" cy="257798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202"/>
          <a:stretch>
            <a:fillRect/>
          </a:stretch>
        </p:blipFill>
        <p:spPr>
          <a:xfrm>
            <a:off x="5812972" y="3918856"/>
            <a:ext cx="3510804" cy="265176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440" t="25143" b="14666"/>
          <a:stretch/>
        </p:blipFill>
        <p:spPr>
          <a:xfrm>
            <a:off x="9274629" y="313508"/>
            <a:ext cx="2606482" cy="279545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902" y="3944982"/>
            <a:ext cx="1987163" cy="265176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-195943" y="3117087"/>
            <a:ext cx="4310741" cy="773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Экскурсии к животным,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которые</a:t>
            </a:r>
          </a:p>
          <a:p>
            <a:pPr algn="ctr">
              <a:spcAft>
                <a:spcPts val="800"/>
              </a:spcAft>
            </a:pP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дают молоко</a:t>
            </a:r>
            <a:endParaRPr lang="ru-RU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96388" y="2369311"/>
            <a:ext cx="29870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«На молочной ферме»</a:t>
            </a:r>
            <a:endParaRPr lang="ru-RU" sz="105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Червин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Саша с дедушкой</a:t>
            </a:r>
            <a:endParaRPr lang="ru-RU" sz="105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866607" y="3239589"/>
            <a:ext cx="26233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Кожакин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Лев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«У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бабушки в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деревне»</a:t>
            </a:r>
            <a:endParaRPr lang="ru-RU" sz="105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551184" y="3043645"/>
            <a:ext cx="2778431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Хомич Настя</a:t>
            </a:r>
            <a:endParaRPr lang="ru-RU" sz="105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«Как я козочку люблю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105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96239" y="6172941"/>
            <a:ext cx="2965473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рынке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встретили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кормилицу</a:t>
            </a:r>
            <a:endParaRPr lang="ru-RU" sz="105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 rot="10531042" flipH="1" flipV="1">
            <a:off x="9813472" y="4628011"/>
            <a:ext cx="1232138" cy="1574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Феклисов Архип</a:t>
            </a:r>
            <a:endParaRPr lang="ru-RU" sz="105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«На лугу пасутся ко….»</a:t>
            </a:r>
            <a:endParaRPr lang="ru-RU" sz="105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409269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544" y="239915"/>
            <a:ext cx="2201636" cy="28738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489" y="122151"/>
            <a:ext cx="2831375" cy="34152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177" y="156754"/>
            <a:ext cx="2664823" cy="28607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194" y="2756263"/>
            <a:ext cx="2266950" cy="30226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417" y="3226821"/>
            <a:ext cx="3320143" cy="332014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051" y="3718791"/>
            <a:ext cx="2204357" cy="293914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996"/>
          <a:stretch>
            <a:fillRect/>
          </a:stretch>
        </p:blipFill>
        <p:spPr>
          <a:xfrm>
            <a:off x="4349660" y="4389120"/>
            <a:ext cx="1974124" cy="239538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6012"/>
            <a:ext cx="3429000" cy="3429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34" y="195942"/>
            <a:ext cx="2368996" cy="2634679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87384" y="0"/>
            <a:ext cx="11523616" cy="405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Готовим дома с родителями 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любимые блюда из молока и молочных продуктов</a:t>
            </a:r>
            <a:endParaRPr lang="ru-RU" sz="20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17705" y="2516712"/>
            <a:ext cx="2724442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Темников Лев</a:t>
            </a:r>
            <a:endParaRPr lang="ru-RU" sz="105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«Напекли оладушки»</a:t>
            </a:r>
            <a:endParaRPr lang="ru-RU" sz="105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810765" y="2578166"/>
            <a:ext cx="2810705" cy="98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Бессонов Лев</a:t>
            </a:r>
            <a:endParaRPr lang="ru-RU" sz="105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«Вафли из сгущенного молока»</a:t>
            </a:r>
            <a:endParaRPr lang="ru-RU" sz="105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 flipH="1">
            <a:off x="9144000" y="2555901"/>
            <a:ext cx="2923900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Феклистов Архип</a:t>
            </a:r>
            <a:endParaRPr lang="ru-RU" sz="105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«Обожаю блинчики»</a:t>
            </a:r>
            <a:endParaRPr lang="ru-RU" sz="105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 rot="10800000" flipV="1">
            <a:off x="248193" y="5696191"/>
            <a:ext cx="2964733" cy="98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Рыбалко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Ксюша</a:t>
            </a:r>
            <a:endParaRPr lang="ru-RU" sz="105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Творог  в 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домашних условиях»</a:t>
            </a:r>
            <a:endParaRPr lang="ru-RU" sz="105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 rot="10800000" flipV="1">
            <a:off x="3197411" y="5876577"/>
            <a:ext cx="2341240" cy="98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Кожакин Лев</a:t>
            </a:r>
            <a:endParaRPr lang="ru-RU" sz="105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«Клубничный коктейль»</a:t>
            </a:r>
            <a:endParaRPr lang="ru-RU" sz="105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 rot="10800000" flipV="1">
            <a:off x="6413863" y="5963894"/>
            <a:ext cx="2116182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Терентьев Прохор</a:t>
            </a:r>
            <a:endParaRPr lang="ru-RU" sz="105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«Оладушки»</a:t>
            </a:r>
            <a:endParaRPr lang="ru-RU" sz="105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 flipH="1">
            <a:off x="9093925" y="6172941"/>
            <a:ext cx="2793274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Гурина Екатерина</a:t>
            </a:r>
            <a:endParaRPr lang="ru-RU" sz="105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«Любимое мороженое»</a:t>
            </a:r>
            <a:endParaRPr lang="ru-RU" sz="105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723952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90" y="104230"/>
            <a:ext cx="2498543" cy="3123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0193" y="3722582"/>
            <a:ext cx="2214699" cy="29756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34" y="3722582"/>
            <a:ext cx="4100146" cy="3075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0000"/>
          <a:stretch/>
        </p:blipFill>
        <p:spPr>
          <a:xfrm>
            <a:off x="8869680" y="143775"/>
            <a:ext cx="2988129" cy="3100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389" y="3805829"/>
            <a:ext cx="3983195" cy="29756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776" y="627100"/>
            <a:ext cx="5470468" cy="3083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481942" y="187626"/>
            <a:ext cx="63616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Совместные творческие работы детей и родителей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525406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665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440" y="822959"/>
            <a:ext cx="3544389" cy="20916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095898" y="248194"/>
            <a:ext cx="7348089" cy="468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«Встреча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Простоквашино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60" y="404949"/>
            <a:ext cx="4428308" cy="27369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538" y="965505"/>
            <a:ext cx="3610790" cy="24177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755" y="3970702"/>
            <a:ext cx="5050293" cy="2787014"/>
          </a:xfrm>
          <a:prstGeom prst="roundRect">
            <a:avLst>
              <a:gd name="adj" fmla="val 5000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328" y="3383280"/>
            <a:ext cx="3732798" cy="27954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4612514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1972492" y="287383"/>
            <a:ext cx="3513908" cy="405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Заключение</a:t>
            </a:r>
            <a:endParaRPr lang="ru-RU" sz="2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97280" y="715267"/>
            <a:ext cx="990164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 работы над проектом дети расширили свои знания о молоке и молочных продуктах, узнали, что молоко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дают коровы, козы, лошади, верблюды. Молоко и молочные продукты не только вкусные, но и ценные, полезные продукты для детского питания. Дети приобрели умения и навыки исследовательской деятельности: научились анализировать, систематизировать и делать выводы. Повысился интерес к познанию окружающего мира.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Узнали,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какую пользу приносит молоко. Что можно приготовить из молока?  Что в молоке полезного? Как молоко попадает в магазин? Откуда?</a:t>
            </a:r>
            <a:r>
              <a:rPr lang="ru-RU" sz="2000" dirty="0"/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стали пить молоко, кисломолочные продукты, съедать блюда из них. 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Родители поддержали педагогов, проявили инициативу и творчество совместно с детьми.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299" r="18052"/>
          <a:stretch/>
        </p:blipFill>
        <p:spPr>
          <a:xfrm>
            <a:off x="192326" y="3781291"/>
            <a:ext cx="4039908" cy="2573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7403"/>
          <a:stretch/>
        </p:blipFill>
        <p:spPr>
          <a:xfrm>
            <a:off x="7936121" y="4484445"/>
            <a:ext cx="4131346" cy="22508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3931920" y="3885366"/>
            <a:ext cx="3879669" cy="2759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Утро - это молоко, потому что</a:t>
            </a:r>
            <a:endParaRPr lang="ru-RU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ctr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вкусное, белое, полезное.</a:t>
            </a:r>
            <a:endParaRPr lang="ru-RU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ctr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здоровья – верное:</a:t>
            </a:r>
            <a:endParaRPr lang="ru-RU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ctr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Там кальций, магний и фосфат,</a:t>
            </a:r>
            <a:endParaRPr lang="ru-RU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ctr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каждый витаминам рад!</a:t>
            </a:r>
            <a:endParaRPr lang="ru-RU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ctr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Любите молоко, цените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молоко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ctr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будет вам добро!</a:t>
            </a:r>
            <a:endParaRPr lang="ru-RU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388973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5" name="WordArt 8"/>
          <p:cNvSpPr>
            <a:spLocks noChangeArrowheads="1" noChangeShapeType="1" noTextEdit="1"/>
          </p:cNvSpPr>
          <p:nvPr/>
        </p:nvSpPr>
        <p:spPr bwMode="auto">
          <a:xfrm>
            <a:off x="3312448" y="175577"/>
            <a:ext cx="4812649" cy="360000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2800" i="1" kern="10" dirty="0" smtClean="0">
                <a:ln w="28575" cmpd="sng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/>
              </a:rPr>
              <a:t>Паспорт  проекта</a:t>
            </a:r>
            <a:endParaRPr lang="ru-RU" sz="2800" i="1" kern="10" dirty="0">
              <a:ln w="28575" cmpd="sng">
                <a:solidFill>
                  <a:srgbClr val="0070C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500039" y="804217"/>
            <a:ext cx="2961618" cy="145565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Arial" pitchFamily="34" charset="0"/>
              </a:rPr>
              <a:t>Тип  проекта: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cs typeface="Arial" pitchFamily="34" charset="0"/>
              </a:rPr>
              <a:t>познавательно-исследовательский,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Arial" pitchFamily="34" charset="0"/>
              </a:rPr>
              <a:t>информационный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182910" y="1000159"/>
            <a:ext cx="3275979" cy="106377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Arial" pitchFamily="34" charset="0"/>
              </a:rPr>
              <a:t>Продолжительность: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 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Arial" pitchFamily="34" charset="0"/>
              </a:rPr>
              <a:t>краткосрочный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cs typeface="Arial" pitchFamily="34" charset="0"/>
              </a:rPr>
              <a:t>с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Arial" pitchFamily="34" charset="0"/>
              </a:rPr>
              <a:t>1 по 14 февраля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cs typeface="Arial" pitchFamily="34" charset="0"/>
              </a:rPr>
              <a:t> 2022 г.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8258849" y="825596"/>
            <a:ext cx="3249528" cy="130364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Arial" pitchFamily="34" charset="0"/>
              </a:rPr>
              <a:t>Участники: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  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cs typeface="Arial" pitchFamily="34" charset="0"/>
              </a:rPr>
              <a:t>дети старшей группы, родители, воспитатели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657604" y="2769327"/>
            <a:ext cx="7981404" cy="146304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Arial" pitchFamily="34" charset="0"/>
              </a:rPr>
              <a:t>Образовательные  области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Arial" pitchFamily="34" charset="0"/>
              </a:rPr>
              <a:t>: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  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Arial" pitchFamily="34" charset="0"/>
              </a:rPr>
              <a:t>познавательное развитие, социально-коммуникативное развитие,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Arial" pitchFamily="34" charset="0"/>
              </a:rPr>
              <a:t>речевое развитие, художественно-эстетическое развитие, физическое развитие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5223911" y="5001355"/>
            <a:ext cx="4586294" cy="130364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Arial" pitchFamily="34" charset="0"/>
              </a:rPr>
              <a:t>Форма  проведения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Arial" pitchFamily="34" charset="0"/>
              </a:rPr>
              <a:t>: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  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Arial" pitchFamily="34" charset="0"/>
              </a:rPr>
              <a:t>дневная, в рамках организации педагогического процесса на занятиях и в повседневной жизни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920047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3" name="WordArt 8"/>
          <p:cNvSpPr>
            <a:spLocks noChangeArrowheads="1" noChangeShapeType="1" noTextEdit="1"/>
          </p:cNvSpPr>
          <p:nvPr/>
        </p:nvSpPr>
        <p:spPr bwMode="auto">
          <a:xfrm>
            <a:off x="3351637" y="300446"/>
            <a:ext cx="4812649" cy="613954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2800" i="1" kern="10" dirty="0" smtClean="0">
                <a:ln w="28575" cmpd="sng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/>
              </a:rPr>
              <a:t>Актуальность </a:t>
            </a:r>
            <a:endParaRPr lang="ru-RU" sz="2800" i="1" kern="10" dirty="0">
              <a:ln w="28575" cmpd="sng">
                <a:solidFill>
                  <a:srgbClr val="0070C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36423" y="1264204"/>
            <a:ext cx="7667897" cy="4819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Молоко издавна использовалось людьми в различных целях, но самое главное его предназначение, так сложилось исторически, быть одним из основных продуктов питания. Многие дети не любят молоко и блюда из него. Каждый день в детском саду дают молоко, кисломолочные продукты и блюда из них. Часто мы наблюдаем, что основная масса детей не съедает молочные блюда и не пьёт молоко. Возникает вопрос: зачем переводятся продукты? Но всё же настойчиво продолжаем твердить, что молочные блюда полезны. В чём польза молока? Мы решили собрать как можно больше информации о пользе молока и молочных продуктов,</a:t>
            </a:r>
            <a:r>
              <a:rPr lang="ru-RU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раскрыть их ценные качества. Познакомить с животными, молоко которых употребляет человек, а также провести эксперименты «Можно ли в домашних условиях приготовить из молока молочные продукты?» </a:t>
            </a:r>
            <a:endParaRPr lang="ru-RU" b="1" dirty="0" smtClean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Проблема - дети дошкольного возраста не понимают ценность молока, кисломолочных продуктов, их исключительность и значимость для организма человека.</a:t>
            </a:r>
            <a:endParaRPr lang="ru-RU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2" y="2573383"/>
            <a:ext cx="3624753" cy="334409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61257" y="164139"/>
            <a:ext cx="11625943" cy="8025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Arial" pitchFamily="34" charset="0"/>
              </a:rPr>
              <a:t>Цель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Arial" pitchFamily="34" charset="0"/>
              </a:rPr>
              <a:t>  проекта: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формировать представления у детей о пользе молока и молочных продуктов для организма человека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8011" y="1397726"/>
            <a:ext cx="11390812" cy="51305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 проекта</a:t>
            </a:r>
            <a:endParaRPr lang="ru-RU" sz="14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Образовательные:</a:t>
            </a:r>
            <a:endParaRPr lang="ru-RU" sz="14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расширить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представления детей о молоке и молочных продуктах, их пользе для детского организма;</a:t>
            </a:r>
            <a:endParaRPr lang="ru-RU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обогащать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представления детей о профессиях: 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работниках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сельского 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хозяйства,</a:t>
            </a:r>
            <a:r>
              <a:rPr lang="ru-RU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 важности и значимости их труда; о том, что для облегчения труда используется разнообразная техника;</a:t>
            </a:r>
            <a:endParaRPr lang="ru-RU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расширять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представления о домашних животных, их повадках, зависимости от человека.</a:t>
            </a:r>
            <a:endParaRPr lang="ru-RU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Развивающие:</a:t>
            </a:r>
            <a:r>
              <a:rPr lang="ru-RU" sz="14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развивать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желание исследовать и экспериментировать с объектами неживой природы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4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-развивать умение видеть красоту и своеобразие окружающей природы, учить передавать свое отношение к природе в речи и продуктивных видах деятельности.</a:t>
            </a:r>
            <a:endParaRPr lang="ru-RU" sz="14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Воспитательные:</a:t>
            </a:r>
            <a:endParaRPr lang="ru-RU" sz="1400" b="1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воспитывать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детей ответственное отношение к домашним 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животным;</a:t>
            </a:r>
            <a:endParaRPr lang="ru-RU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активизировать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совместную деятельность родителей и детей, ответственное отношение к выполнению заданий.</a:t>
            </a:r>
            <a:endParaRPr lang="ru-RU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  воспитывать желание участвовать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совместной опытно-экспериментальной деятельности.</a:t>
            </a:r>
            <a:endParaRPr lang="ru-RU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34719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3422469" y="0"/>
            <a:ext cx="8569234" cy="6692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основе полученных знаний дети узнают, что молоко входит в состав многих продуктов:</a:t>
            </a:r>
            <a:endParaRPr lang="ru-RU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будут знать, откуда берется молоко, молочные продукты и как они появляются в магазинах; </a:t>
            </a:r>
            <a:endParaRPr lang="ru-RU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узнавать и называть животных, которые дают молоко;</a:t>
            </a:r>
            <a:endParaRPr lang="ru-RU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обогатится развивающая среда по теме проекта; </a:t>
            </a:r>
            <a:endParaRPr lang="ru-RU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у детей повысится познавательный интерес;</a:t>
            </a:r>
            <a:endParaRPr lang="ru-RU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повысится творческая активность детей и их родителей;</a:t>
            </a:r>
            <a:endParaRPr lang="ru-RU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в процессе занятий, бесед, совместной деятельности, игр у детей активизируется словарный запас. </a:t>
            </a:r>
            <a:endParaRPr lang="ru-RU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Этапы проекта:</a:t>
            </a:r>
            <a:endParaRPr lang="ru-RU" sz="1400" dirty="0" smtClean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этап. Подготовительный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Обсуждение целей и задач проекта с педагогами, детьми, информирование родителей;</a:t>
            </a:r>
            <a:r>
              <a:rPr lang="ru-RU" sz="14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подбор наглядных материалов, дидактических игр, художественной литературы, загадок, подвижных игр, пальчиковой гимнастики, физкультминуток.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 этап. Основной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sz="1600" dirty="0" smtClean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НОД, беседы, чтение художественной литературы, дидактические игры, подвижные игры, пальчиковая гимнастика, физкультминутка, рассматривание  энциклопедий, наглядно-иллюстративного материала, </a:t>
            </a:r>
            <a:r>
              <a:rPr lang="ru-RU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творческо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– продуктивная деятельность (рисование, лепка, аппликация), экспериментирование.</a:t>
            </a:r>
          </a:p>
          <a:p>
            <a:pPr indent="450215" algn="just">
              <a:spcAft>
                <a:spcPts val="0"/>
              </a:spcAft>
            </a:pP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 этап. Заключительный.</a:t>
            </a:r>
          </a:p>
          <a:p>
            <a:pPr indent="450215" algn="just">
              <a:spcAft>
                <a:spcPts val="0"/>
              </a:spcAft>
            </a:pP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Презентация проекта. Оформление выставки поделок из упаковок молочной продукции, сделанных совместно с родителями. Подведение итогов по реализации проекта.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3168" y="243258"/>
            <a:ext cx="3259675" cy="6850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ctr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Ожидаемые  результаты </a:t>
            </a:r>
          </a:p>
          <a:p>
            <a:pPr indent="450215" algn="ctr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проекта: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6489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9451" y="156755"/>
            <a:ext cx="11443063" cy="8372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Ознакомительные  беседы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детей. </a:t>
            </a:r>
            <a:r>
              <a:rPr lang="ru-RU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«Значение молока в жизни человека», </a:t>
            </a:r>
            <a:endParaRPr lang="ru-RU" sz="2000" b="1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Откуда берется молоко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?»</a:t>
            </a:r>
            <a:r>
              <a:rPr lang="ru-RU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, 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 важно знать о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молоке?»</a:t>
            </a:r>
            <a:endParaRPr lang="ru-RU" sz="20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143" t="-1443" r="17143" b="22944"/>
          <a:stretch/>
        </p:blipFill>
        <p:spPr>
          <a:xfrm rot="10800000">
            <a:off x="431075" y="1112284"/>
            <a:ext cx="4624251" cy="22915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714" r="20001"/>
          <a:stretch/>
        </p:blipFill>
        <p:spPr>
          <a:xfrm rot="5400000">
            <a:off x="5144713" y="1401447"/>
            <a:ext cx="2747301" cy="2277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480" t="18326" r="38182"/>
          <a:stretch/>
        </p:blipFill>
        <p:spPr>
          <a:xfrm>
            <a:off x="8237989" y="1020843"/>
            <a:ext cx="3357868" cy="29149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01" y="4083596"/>
            <a:ext cx="4624251" cy="23905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896" y="4279539"/>
            <a:ext cx="4966103" cy="22347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15726556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90503" y="0"/>
            <a:ext cx="7341325" cy="530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«Сколько корова и коза дают молока?»</a:t>
            </a:r>
            <a:endParaRPr lang="ru-RU" sz="20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886" r="21707" b="24483"/>
          <a:stretch/>
        </p:blipFill>
        <p:spPr>
          <a:xfrm>
            <a:off x="2261663" y="783770"/>
            <a:ext cx="4021571" cy="24534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909" r="4286"/>
          <a:stretch/>
        </p:blipFill>
        <p:spPr>
          <a:xfrm>
            <a:off x="6716748" y="719579"/>
            <a:ext cx="4454435" cy="26796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7" y="3584465"/>
            <a:ext cx="6190006" cy="30305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8224"/>
          <a:stretch>
            <a:fillRect/>
          </a:stretch>
        </p:blipFill>
        <p:spPr>
          <a:xfrm>
            <a:off x="6625308" y="3584464"/>
            <a:ext cx="5274955" cy="30305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0" y="52381"/>
            <a:ext cx="2675973" cy="20069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4934198" y="3203960"/>
            <a:ext cx="2382981" cy="368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«Составим число»</a:t>
            </a:r>
          </a:p>
        </p:txBody>
      </p:sp>
      <p:sp>
        <p:nvSpPr>
          <p:cNvPr id="10" name="Прямоугольник 9"/>
          <p:cNvSpPr/>
          <p:nvPr/>
        </p:nvSpPr>
        <p:spPr>
          <a:xfrm flipH="1">
            <a:off x="7756565" y="5919524"/>
            <a:ext cx="3241962" cy="374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«Расположи правильно»</a:t>
            </a:r>
            <a:endParaRPr lang="ru-RU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245326" y="5984371"/>
            <a:ext cx="4682836" cy="368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«Отвечаем на вопросы фермера»</a:t>
            </a:r>
          </a:p>
        </p:txBody>
      </p:sp>
    </p:spTree>
    <p:extLst>
      <p:ext uri="{BB962C8B-B14F-4D97-AF65-F5344CB8AC3E}">
        <p14:creationId xmlns="" xmlns:p14="http://schemas.microsoft.com/office/powerpoint/2010/main" val="12681883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6489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545" r="25454"/>
          <a:stretch/>
        </p:blipFill>
        <p:spPr>
          <a:xfrm>
            <a:off x="473165" y="235131"/>
            <a:ext cx="4490719" cy="288689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546" t="19192" r="13896" b="32323"/>
          <a:stretch/>
        </p:blipFill>
        <p:spPr>
          <a:xfrm>
            <a:off x="6095999" y="4449823"/>
            <a:ext cx="5251268" cy="16011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389" y="1619795"/>
            <a:ext cx="5021942" cy="22598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1048" b="24572"/>
          <a:stretch/>
        </p:blipFill>
        <p:spPr>
          <a:xfrm>
            <a:off x="541745" y="3415937"/>
            <a:ext cx="5143500" cy="304364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9" name="Прямоугольник 8"/>
          <p:cNvSpPr/>
          <p:nvPr/>
        </p:nvSpPr>
        <p:spPr>
          <a:xfrm rot="10800000" flipH="1" flipV="1">
            <a:off x="5316583" y="172191"/>
            <a:ext cx="326571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опытов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</a:t>
            </a:r>
          </a:p>
          <a:p>
            <a:pPr algn="ctr"/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экспериментов с молоком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682" y="8532"/>
            <a:ext cx="2433318" cy="16595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1358539" y="2625634"/>
            <a:ext cx="31481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СЕКРЕТНЫЕ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ЧЕРНИЛА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531428" y="3874096"/>
            <a:ext cx="4140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rgbClr val="FF0000"/>
                </a:solidFill>
                <a:latin typeface="Arial" panose="020B0604020202020204" pitchFamily="34" charset="0"/>
              </a:rPr>
              <a:t>«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КИПЯЩЕЕ  ЦВЕТНОЕ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МОЛОКО</a:t>
            </a:r>
            <a:r>
              <a:rPr lang="ru-RU" i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10800000" flipV="1">
            <a:off x="7367451" y="6152605"/>
            <a:ext cx="27170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 С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ЙОДОМ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81290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616" y="2897302"/>
            <a:ext cx="4206239" cy="3866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759"/>
          <a:stretch>
            <a:fillRect/>
          </a:stretch>
        </p:blipFill>
        <p:spPr>
          <a:xfrm>
            <a:off x="6113417" y="182881"/>
            <a:ext cx="3331029" cy="3396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5740"/>
          <a:stretch>
            <a:fillRect/>
          </a:stretch>
        </p:blipFill>
        <p:spPr>
          <a:xfrm>
            <a:off x="4558423" y="3448595"/>
            <a:ext cx="3396855" cy="3252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3252651" y="809897"/>
            <a:ext cx="2834641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Юные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экспериментаторы</a:t>
            </a:r>
            <a:endParaRPr lang="ru-RU" sz="24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6067"/>
          <a:stretch/>
        </p:blipFill>
        <p:spPr>
          <a:xfrm>
            <a:off x="595906" y="250346"/>
            <a:ext cx="2544288" cy="2539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4736084" y="2943888"/>
            <a:ext cx="30238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</a:rPr>
              <a:t>«Вкусное превращение»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10800000" flipV="1">
            <a:off x="613952" y="6244046"/>
            <a:ext cx="33179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</a:rPr>
              <a:t>«Молочное волшебство»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 flipH="1">
            <a:off x="8347161" y="6286803"/>
            <a:ext cx="35792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</a:rPr>
              <a:t>«Молоко имеет </a:t>
            </a:r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цвет, вкус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</a:rPr>
              <a:t>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7756" b="23810"/>
          <a:stretch/>
        </p:blipFill>
        <p:spPr>
          <a:xfrm>
            <a:off x="8339918" y="2599508"/>
            <a:ext cx="3625658" cy="37013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15723410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</TotalTime>
  <Words>830</Words>
  <Application>Microsoft Office PowerPoint</Application>
  <PresentationFormat>Произвольный</PresentationFormat>
  <Paragraphs>124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User</cp:lastModifiedBy>
  <cp:revision>52</cp:revision>
  <dcterms:created xsi:type="dcterms:W3CDTF">2022-02-07T16:28:21Z</dcterms:created>
  <dcterms:modified xsi:type="dcterms:W3CDTF">2022-02-17T05:31:51Z</dcterms:modified>
</cp:coreProperties>
</file>